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89"/>
  </p:normalViewPr>
  <p:slideViewPr>
    <p:cSldViewPr snapToGrid="0" snapToObjects="1">
      <p:cViewPr varScale="1">
        <p:scale>
          <a:sx n="81" d="100"/>
          <a:sy n="81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346628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 drawings play an important role in assisting humans in communication and creative design since the ancient times. It is a creating behavior that reveals our mind.</a:t>
            </a:r>
          </a:p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213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Sketch-RNN is a sequence-to-sequence variational autoencoder (VAE) introduced to generate sketches in a stroke by stroke manner.</a:t>
            </a:r>
          </a:p>
        </p:txBody>
      </p:sp>
    </p:spTree>
    <p:extLst>
      <p:ext uri="{BB962C8B-B14F-4D97-AF65-F5344CB8AC3E}">
        <p14:creationId xmlns:p14="http://schemas.microsoft.com/office/powerpoint/2010/main" val="496378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Sketch-RNN is a sequence-to-sequence variational autoencoder (VAE) introduced to generate sketches in a stroke by stroke manner.</a:t>
            </a:r>
          </a:p>
        </p:txBody>
      </p:sp>
    </p:spTree>
    <p:extLst>
      <p:ext uri="{BB962C8B-B14F-4D97-AF65-F5344CB8AC3E}">
        <p14:creationId xmlns:p14="http://schemas.microsoft.com/office/powerpoint/2010/main" val="181377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Sketch-RNN is a sequence-to-sequence variational autoencoder (VAE) introduced to generate sketches in a stroke by stroke manner.</a:t>
            </a:r>
          </a:p>
        </p:txBody>
      </p:sp>
    </p:spTree>
    <p:extLst>
      <p:ext uri="{BB962C8B-B14F-4D97-AF65-F5344CB8AC3E}">
        <p14:creationId xmlns:p14="http://schemas.microsoft.com/office/powerpoint/2010/main" val="525332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 (1) it only captures sequential orders of strokes, but fails to precisely preserve the relative positions between strokes. Therefore, it usually</a:t>
            </a:r>
          </a:p>
          <a:p>
            <a:r>
              <a:t>generates low quality results when a sketch consists of multiple parts. </a:t>
            </a:r>
          </a:p>
          <a:p>
            <a:r>
              <a:t>(2) Sketch-RNN is also incapable of dealing with multi-class  situations  and  frequently  generates  incoherent sketches that integrate features </a:t>
            </a:r>
          </a:p>
          <a:p>
            <a:r>
              <a:t>from other sketch categories</a:t>
            </a:r>
          </a:p>
          <a:p>
            <a:endParaRPr/>
          </a:p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2071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address the above issues, in this paper, we introduce AI-Sketcher, a hybrid deep learning model to automatically generate high quality sketch drawings by learning sequences of strokes.</a:t>
            </a:r>
          </a:p>
        </p:txBody>
      </p:sp>
    </p:spTree>
    <p:extLst>
      <p:ext uri="{BB962C8B-B14F-4D97-AF65-F5344CB8AC3E}">
        <p14:creationId xmlns:p14="http://schemas.microsoft.com/office/powerpoint/2010/main" val="563214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2" name="Shape 7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captures the pixel arrangements of the input sketches…</a:t>
            </a:r>
          </a:p>
          <a:p>
            <a:endParaRPr/>
          </a:p>
          <a:p>
            <a:r>
              <a:t>We introduce CNN-based Autoencoder.</a:t>
            </a:r>
          </a:p>
        </p:txBody>
      </p:sp>
    </p:spTree>
    <p:extLst>
      <p:ext uri="{BB962C8B-B14F-4D97-AF65-F5344CB8AC3E}">
        <p14:creationId xmlns:p14="http://schemas.microsoft.com/office/powerpoint/2010/main" val="320465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6" name="Shape 7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captures the pixel arrangements of the input sketches…</a:t>
            </a:r>
          </a:p>
          <a:p>
            <a:endParaRPr/>
          </a:p>
          <a:p>
            <a:r>
              <a:t>We introduce CNN-based Autoencoder.</a:t>
            </a:r>
          </a:p>
        </p:txBody>
      </p:sp>
    </p:spTree>
    <p:extLst>
      <p:ext uri="{BB962C8B-B14F-4D97-AF65-F5344CB8AC3E}">
        <p14:creationId xmlns:p14="http://schemas.microsoft.com/office/powerpoint/2010/main" val="177579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0" name="Shape 7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captures the pixel arrangements of the input sketches…</a:t>
            </a:r>
          </a:p>
          <a:p>
            <a:endParaRPr/>
          </a:p>
          <a:p>
            <a:r>
              <a:t>We introduce CNN-based Autoencoder.</a:t>
            </a:r>
          </a:p>
        </p:txBody>
      </p:sp>
    </p:spTree>
    <p:extLst>
      <p:ext uri="{BB962C8B-B14F-4D97-AF65-F5344CB8AC3E}">
        <p14:creationId xmlns:p14="http://schemas.microsoft.com/office/powerpoint/2010/main" val="1722778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3" name="Shape 7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captures the pixel arrangements of the input sketches…</a:t>
            </a:r>
          </a:p>
          <a:p>
            <a:endParaRPr/>
          </a:p>
          <a:p>
            <a:r>
              <a:t>We introduce CNN-based Autoencoder.</a:t>
            </a:r>
          </a:p>
        </p:txBody>
      </p:sp>
    </p:spTree>
    <p:extLst>
      <p:ext uri="{BB962C8B-B14F-4D97-AF65-F5344CB8AC3E}">
        <p14:creationId xmlns:p14="http://schemas.microsoft.com/office/powerpoint/2010/main" val="213917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5" name="Shape 7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captures the pixel arrangements of the input sketches…</a:t>
            </a:r>
          </a:p>
          <a:p>
            <a:endParaRPr/>
          </a:p>
          <a:p>
            <a:r>
              <a:t>We introduce CNN-based Autoencoder.</a:t>
            </a:r>
          </a:p>
        </p:txBody>
      </p:sp>
    </p:spTree>
    <p:extLst>
      <p:ext uri="{BB962C8B-B14F-4D97-AF65-F5344CB8AC3E}">
        <p14:creationId xmlns:p14="http://schemas.microsoft.com/office/powerpoint/2010/main" val="426032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 drawings play an important role in assisting humans in communication and creative design since the ancient times. It is a creating behavior that reveals our mind.</a:t>
            </a:r>
          </a:p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310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6" name="Shape 9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generating sketches from multiple classes</a:t>
            </a:r>
          </a:p>
        </p:txBody>
      </p:sp>
    </p:spTree>
    <p:extLst>
      <p:ext uri="{BB962C8B-B14F-4D97-AF65-F5344CB8AC3E}">
        <p14:creationId xmlns:p14="http://schemas.microsoft.com/office/powerpoint/2010/main" val="1280334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7" name="Shape 9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这个数据集质量很低，是否会影响生成结果</a:t>
            </a:r>
          </a:p>
        </p:txBody>
      </p:sp>
    </p:spTree>
    <p:extLst>
      <p:ext uri="{BB962C8B-B14F-4D97-AF65-F5344CB8AC3E}">
        <p14:creationId xmlns:p14="http://schemas.microsoft.com/office/powerpoint/2010/main" val="788470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0" name="Shape 10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within subject user study with 20 participants (10 females) were also performed to let users rate on the quality of total 140 sketches respectively generated by the AI-Sketcher and baseline models based on the same set of inputs. </a:t>
            </a:r>
          </a:p>
          <a:p>
            <a:r>
              <a:t>The 5-Likert scale was used with 1 indicates the quality was ``very poor" and 5 indicates the quality was ``very good". The repeated measures one way ANOVA analysis of the rating results showed that the generation quality of AI-Sketcher had an average rating of 3.9 and was significantly better than that of the baseline models (with all $p&lt;.01$).</a:t>
            </a:r>
          </a:p>
          <a:p>
            <a:endParaRPr/>
          </a:p>
          <a:p>
            <a:r>
              <a:t>提一句就好</a:t>
            </a:r>
          </a:p>
        </p:txBody>
      </p:sp>
    </p:spTree>
    <p:extLst>
      <p:ext uri="{BB962C8B-B14F-4D97-AF65-F5344CB8AC3E}">
        <p14:creationId xmlns:p14="http://schemas.microsoft.com/office/powerpoint/2010/main" val="519638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0" name="Shape 10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also compared the generation diversities of AI-Sketcher and Sketch-RNN based on the QuickDraw dataset. </a:t>
            </a:r>
          </a:p>
          <a:p>
            <a:r>
              <a:t>Specifically, we generated a set of 50 sketches in each of the five pre-selected categories respectively based on AI-Sketcher and Sketch-RNN. </a:t>
            </a:r>
          </a:p>
          <a:p>
            <a:r>
              <a:t>In each set, the pairwised distances between sketches were calculated based on the perceptual hash. </a:t>
            </a:r>
          </a:p>
          <a:p>
            <a:endParaRPr/>
          </a:p>
          <a:p>
            <a:r>
              <a:t>A larger averaged distance indicates a higher generation diversity. </a:t>
            </a:r>
          </a:p>
          <a:p>
            <a:r>
              <a:t>The unpaired t-test  showed that AI-Sketcher and Sketch-RNN had no significant difference as shown in Figure~\ref{fig:variation}. </a:t>
            </a:r>
          </a:p>
        </p:txBody>
      </p:sp>
    </p:spTree>
    <p:extLst>
      <p:ext uri="{BB962C8B-B14F-4D97-AF65-F5344CB8AC3E}">
        <p14:creationId xmlns:p14="http://schemas.microsoft.com/office/powerpoint/2010/main" val="143282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 drawings play an important role in assisting humans in communication and creative design since the ancient times. It is a creating behavior that reveals our mind.</a:t>
            </a:r>
          </a:p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80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 drawings play an important role in assisting humans in communication and creative design since the ancient times. It is a creating behavior that reveals our mind.</a:t>
            </a:r>
          </a:p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53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Sketch-RNN is a sequence-to-sequence variational autoencoder (VAE) introduced to generate sketches in a stroke by stroke manner.</a:t>
            </a:r>
          </a:p>
        </p:txBody>
      </p:sp>
    </p:spTree>
    <p:extLst>
      <p:ext uri="{BB962C8B-B14F-4D97-AF65-F5344CB8AC3E}">
        <p14:creationId xmlns:p14="http://schemas.microsoft.com/office/powerpoint/2010/main" val="192909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Sketch-RNN is a sequence-to-sequence variational autoencoder (VAE) introduced to generate sketches in a stroke by stroke manner.</a:t>
            </a:r>
          </a:p>
        </p:txBody>
      </p:sp>
    </p:spTree>
    <p:extLst>
      <p:ext uri="{BB962C8B-B14F-4D97-AF65-F5344CB8AC3E}">
        <p14:creationId xmlns:p14="http://schemas.microsoft.com/office/powerpoint/2010/main" val="1795419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Sketch-RNN is a sequence-to-sequence variational autoencoder (VAE) introduced to generate sketches in a stroke by stroke manner.</a:t>
            </a:r>
          </a:p>
        </p:txBody>
      </p:sp>
    </p:spTree>
    <p:extLst>
      <p:ext uri="{BB962C8B-B14F-4D97-AF65-F5344CB8AC3E}">
        <p14:creationId xmlns:p14="http://schemas.microsoft.com/office/powerpoint/2010/main" val="1317854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Sketch-RNN is a sequence-to-sequence variational autoencoder (VAE) introduced to generate sketches in a stroke by stroke manner.</a:t>
            </a:r>
          </a:p>
        </p:txBody>
      </p:sp>
    </p:spTree>
    <p:extLst>
      <p:ext uri="{BB962C8B-B14F-4D97-AF65-F5344CB8AC3E}">
        <p14:creationId xmlns:p14="http://schemas.microsoft.com/office/powerpoint/2010/main" val="33204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Sketch-RNN is a sequence-to-sequence variational autoencoder (VAE) introduced to generate sketches in a stroke by stroke manner.</a:t>
            </a:r>
          </a:p>
        </p:txBody>
      </p:sp>
    </p:spTree>
    <p:extLst>
      <p:ext uri="{BB962C8B-B14F-4D97-AF65-F5344CB8AC3E}">
        <p14:creationId xmlns:p14="http://schemas.microsoft.com/office/powerpoint/2010/main" val="186653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4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34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5.png"/><Relationship Id="rId5" Type="http://schemas.openxmlformats.org/officeDocument/2006/relationships/hyperlink" Target="https://quickdraw.withgoogl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facex.idvxlab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openxmlformats.org/officeDocument/2006/relationships/image" Target="../media/image7.jpeg"/><Relationship Id="rId13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hyperlink" Target="https://facex.idvxlab.com/" TargetMode="External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ctrTitle"/>
          </p:nvPr>
        </p:nvSpPr>
        <p:spPr>
          <a:xfrm>
            <a:off x="3605922" y="1322598"/>
            <a:ext cx="5938301" cy="931237"/>
          </a:xfrm>
          <a:prstGeom prst="rect">
            <a:avLst/>
          </a:prstGeom>
        </p:spPr>
        <p:txBody>
          <a:bodyPr/>
          <a:lstStyle/>
          <a:p>
            <a:pPr defTabSz="512063">
              <a:lnSpc>
                <a:spcPct val="120000"/>
              </a:lnSpc>
              <a:defRPr sz="2184"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rgbClr val="FF9300"/>
                </a:solidFill>
              </a:rPr>
              <a:t>AI-Sketcher:</a:t>
            </a:r>
            <a:r>
              <a:rPr>
                <a:solidFill>
                  <a:srgbClr val="FFD82D"/>
                </a:solidFill>
              </a:rPr>
              <a:t> </a:t>
            </a:r>
            <a:r>
              <a:t>A Deep Generative Model </a:t>
            </a:r>
          </a:p>
          <a:p>
            <a:pPr defTabSz="512063">
              <a:lnSpc>
                <a:spcPct val="120000"/>
              </a:lnSpc>
              <a:defRPr sz="2184">
                <a:latin typeface="Futura Bold"/>
                <a:ea typeface="Futura Bold"/>
                <a:cs typeface="Futura Bold"/>
                <a:sym typeface="Futura Bold"/>
              </a:defRPr>
            </a:pPr>
            <a:r>
              <a:t>for Generating High Quality Sketches</a:t>
            </a:r>
          </a:p>
        </p:txBody>
      </p:sp>
      <p:grpSp>
        <p:nvGrpSpPr>
          <p:cNvPr id="118" name="成组"/>
          <p:cNvGrpSpPr/>
          <p:nvPr/>
        </p:nvGrpSpPr>
        <p:grpSpPr>
          <a:xfrm>
            <a:off x="-65905" y="6748206"/>
            <a:ext cx="12281344" cy="143954"/>
            <a:chOff x="0" y="0"/>
            <a:chExt cx="12281342" cy="143953"/>
          </a:xfrm>
        </p:grpSpPr>
        <p:sp>
          <p:nvSpPr>
            <p:cNvPr id="113" name="Rectangle 12"/>
            <p:cNvSpPr/>
            <p:nvPr/>
          </p:nvSpPr>
          <p:spPr>
            <a:xfrm>
              <a:off x="9843613" y="0"/>
              <a:ext cx="2437730" cy="143954"/>
            </a:xfrm>
            <a:prstGeom prst="rect">
              <a:avLst/>
            </a:prstGeom>
            <a:solidFill>
              <a:srgbClr val="BB9FC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" name="Rectangle 13"/>
            <p:cNvSpPr/>
            <p:nvPr/>
          </p:nvSpPr>
          <p:spPr>
            <a:xfrm>
              <a:off x="7405884" y="0"/>
              <a:ext cx="2437730" cy="143954"/>
            </a:xfrm>
            <a:prstGeom prst="rect">
              <a:avLst/>
            </a:prstGeom>
            <a:solidFill>
              <a:srgbClr val="F297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" name="Rectangle 14"/>
            <p:cNvSpPr/>
            <p:nvPr/>
          </p:nvSpPr>
          <p:spPr>
            <a:xfrm>
              <a:off x="4968155" y="0"/>
              <a:ext cx="2437730" cy="143954"/>
            </a:xfrm>
            <a:prstGeom prst="rect">
              <a:avLst/>
            </a:prstGeom>
            <a:solidFill>
              <a:srgbClr val="FFC0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" name="Rectangle 15"/>
            <p:cNvSpPr/>
            <p:nvPr/>
          </p:nvSpPr>
          <p:spPr>
            <a:xfrm>
              <a:off x="2520551" y="0"/>
              <a:ext cx="2447602" cy="133455"/>
            </a:xfrm>
            <a:prstGeom prst="rect">
              <a:avLst/>
            </a:prstGeom>
            <a:solidFill>
              <a:srgbClr val="F5BE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Rectangle 16"/>
            <p:cNvSpPr/>
            <p:nvPr/>
          </p:nvSpPr>
          <p:spPr>
            <a:xfrm>
              <a:off x="0" y="0"/>
              <a:ext cx="2520554" cy="143954"/>
            </a:xfrm>
            <a:prstGeom prst="rect">
              <a:avLst/>
            </a:prstGeom>
            <a:solidFill>
              <a:srgbClr val="E7A5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22" name="成组"/>
          <p:cNvGrpSpPr/>
          <p:nvPr/>
        </p:nvGrpSpPr>
        <p:grpSpPr>
          <a:xfrm>
            <a:off x="2644474" y="1231462"/>
            <a:ext cx="6941137" cy="1277607"/>
            <a:chOff x="0" y="329762"/>
            <a:chExt cx="6941135" cy="1277605"/>
          </a:xfrm>
        </p:grpSpPr>
        <p:pic>
          <p:nvPicPr>
            <p:cNvPr id="119" name="Straight Connector 7" descr="Straight Connector 7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41" y="1531168"/>
              <a:ext cx="6932295" cy="76201"/>
            </a:xfrm>
            <a:prstGeom prst="rect">
              <a:avLst/>
            </a:prstGeom>
            <a:effectLst/>
          </p:spPr>
        </p:pic>
        <p:pic>
          <p:nvPicPr>
            <p:cNvPr id="121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10995"/>
            <a:stretch>
              <a:fillRect/>
            </a:stretch>
          </p:blipFill>
          <p:spPr>
            <a:xfrm>
              <a:off x="0" y="329762"/>
              <a:ext cx="846101" cy="1129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" name="Nan Cao,    Xin Yan,     Yang Shi,   Chaoran Chen"/>
          <p:cNvSpPr txBox="1"/>
          <p:nvPr/>
        </p:nvSpPr>
        <p:spPr>
          <a:xfrm>
            <a:off x="3746050" y="2896474"/>
            <a:ext cx="509059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Nan Cao,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   Xin Yan</a:t>
            </a:r>
            <a:r>
              <a:t>,     Yang Shi,   Chaoran Chen</a:t>
            </a:r>
          </a:p>
        </p:txBody>
      </p:sp>
      <p:sp>
        <p:nvSpPr>
          <p:cNvPr id="124" name="Intelligent Big Data Visualization Lab"/>
          <p:cNvSpPr txBox="1"/>
          <p:nvPr/>
        </p:nvSpPr>
        <p:spPr>
          <a:xfrm>
            <a:off x="4417022" y="4645575"/>
            <a:ext cx="349390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800"/>
              </a:lnSpc>
              <a:spcBef>
                <a:spcPts val="1000"/>
              </a:spcBef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dirty="0"/>
              <a:t>Intelligent Big Data Visualization Lab</a:t>
            </a:r>
          </a:p>
        </p:txBody>
      </p:sp>
      <p:grpSp>
        <p:nvGrpSpPr>
          <p:cNvPr id="127" name="成组"/>
          <p:cNvGrpSpPr/>
          <p:nvPr/>
        </p:nvGrpSpPr>
        <p:grpSpPr>
          <a:xfrm>
            <a:off x="5011257" y="5497890"/>
            <a:ext cx="2244709" cy="684937"/>
            <a:chOff x="725125" y="-17458"/>
            <a:chExt cx="2244708" cy="684935"/>
          </a:xfrm>
        </p:grpSpPr>
        <p:pic>
          <p:nvPicPr>
            <p:cNvPr id="125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5125" y="-17458"/>
              <a:ext cx="1016771" cy="667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成组" descr="成组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05376" y="0"/>
              <a:ext cx="664457" cy="667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8" name="Tongji University"/>
          <p:cNvSpPr txBox="1"/>
          <p:nvPr/>
        </p:nvSpPr>
        <p:spPr>
          <a:xfrm>
            <a:off x="5347770" y="4952367"/>
            <a:ext cx="163240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Tongji University</a:t>
            </a:r>
          </a:p>
        </p:txBody>
      </p:sp>
      <p:grpSp>
        <p:nvGrpSpPr>
          <p:cNvPr id="133" name="成组"/>
          <p:cNvGrpSpPr/>
          <p:nvPr/>
        </p:nvGrpSpPr>
        <p:grpSpPr>
          <a:xfrm>
            <a:off x="3788924" y="3302365"/>
            <a:ext cx="4614152" cy="1054101"/>
            <a:chOff x="161314" y="0"/>
            <a:chExt cx="4614151" cy="1054100"/>
          </a:xfrm>
        </p:grpSpPr>
        <p:pic>
          <p:nvPicPr>
            <p:cNvPr id="129" name="chaoranchen.jpg" descr="chaoranchen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721365" y="0"/>
              <a:ext cx="1054101" cy="1054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nancao.jpg" descr="nancao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61314" y="0"/>
              <a:ext cx="1054101" cy="1054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xinyan.jpg" descr="xinyan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51360" y="0"/>
              <a:ext cx="1049058" cy="1049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yangshi.jpg" descr="yangshi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536363" y="2521"/>
              <a:ext cx="1049057" cy="1049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3"/>
          <p:cNvSpPr txBox="1"/>
          <p:nvPr/>
        </p:nvSpPr>
        <p:spPr>
          <a:xfrm>
            <a:off x="4945816" y="2185784"/>
            <a:ext cx="501996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pPr>
              <a:defRPr sz="3600"/>
            </a:pPr>
            <a:r>
              <a:rPr dirty="0">
                <a:latin typeface="Avenir Next" charset="0"/>
                <a:ea typeface="Avenir Next" charset="0"/>
                <a:cs typeface="Avenir Next" charset="0"/>
              </a:rPr>
              <a:t>[△x,   △y,   p</a:t>
            </a:r>
            <a:r>
              <a:rPr baseline="-29222" dirty="0">
                <a:latin typeface="Avenir Next" charset="0"/>
                <a:ea typeface="Avenir Next" charset="0"/>
                <a:cs typeface="Avenir Next" charset="0"/>
              </a:rPr>
              <a:t>1</a:t>
            </a:r>
            <a:r>
              <a:rPr dirty="0">
                <a:latin typeface="Avenir Next" charset="0"/>
                <a:ea typeface="Avenir Next" charset="0"/>
                <a:cs typeface="Avenir Next" charset="0"/>
              </a:rPr>
              <a:t>,   p</a:t>
            </a:r>
            <a:r>
              <a:rPr baseline="-29222" dirty="0">
                <a:latin typeface="Avenir Next" charset="0"/>
                <a:ea typeface="Avenir Next" charset="0"/>
                <a:cs typeface="Avenir Next" charset="0"/>
              </a:rPr>
              <a:t>2</a:t>
            </a:r>
            <a:r>
              <a:rPr dirty="0">
                <a:latin typeface="Avenir Next" charset="0"/>
                <a:ea typeface="Avenir Next" charset="0"/>
                <a:cs typeface="Avenir Next" charset="0"/>
              </a:rPr>
              <a:t>,   p</a:t>
            </a:r>
            <a:r>
              <a:rPr baseline="-29222" dirty="0">
                <a:latin typeface="Avenir Next" charset="0"/>
                <a:ea typeface="Avenir Next" charset="0"/>
                <a:cs typeface="Avenir Next" charset="0"/>
              </a:rPr>
              <a:t>3</a:t>
            </a:r>
            <a:r>
              <a:rPr dirty="0">
                <a:latin typeface="Avenir Next" charset="0"/>
                <a:ea typeface="Avenir Next" charset="0"/>
                <a:cs typeface="Avenir Next" charset="0"/>
              </a:rPr>
              <a:t>]</a:t>
            </a:r>
          </a:p>
        </p:txBody>
      </p:sp>
      <p:sp>
        <p:nvSpPr>
          <p:cNvPr id="204" name="TextBox 4"/>
          <p:cNvSpPr txBox="1"/>
          <p:nvPr/>
        </p:nvSpPr>
        <p:spPr>
          <a:xfrm>
            <a:off x="4211306" y="3403391"/>
            <a:ext cx="2083756" cy="1043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Start coordinates relative to the end of last stroke</a:t>
            </a:r>
          </a:p>
        </p:txBody>
      </p:sp>
      <p:pic>
        <p:nvPicPr>
          <p:cNvPr id="205" name="Straight Connector 6" descr="Straight Connector 6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">
            <a:off x="5029365" y="2819415"/>
            <a:ext cx="2075403" cy="76201"/>
          </a:xfrm>
          <a:prstGeom prst="rect">
            <a:avLst/>
          </a:prstGeom>
          <a:effectLst/>
        </p:spPr>
      </p:pic>
      <p:sp>
        <p:nvSpPr>
          <p:cNvPr id="207" name="Straight Connector 8"/>
          <p:cNvSpPr/>
          <p:nvPr/>
        </p:nvSpPr>
        <p:spPr>
          <a:xfrm flipH="1">
            <a:off x="5180050" y="2908530"/>
            <a:ext cx="809166" cy="431040"/>
          </a:xfrm>
          <a:prstGeom prst="line">
            <a:avLst/>
          </a:prstGeom>
          <a:noFill/>
          <a:ln w="25400" cap="flat">
            <a:solidFill>
              <a:srgbClr val="447DF4"/>
            </a:solidFill>
            <a:prstDash val="solid"/>
            <a:miter lim="800000"/>
            <a:tailEnd type="oval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pic>
        <p:nvPicPr>
          <p:cNvPr id="208" name="Straight Connector 13" descr="Straight Connector 1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37788" y="2819413"/>
            <a:ext cx="549580" cy="76201"/>
          </a:xfrm>
          <a:prstGeom prst="rect">
            <a:avLst/>
          </a:prstGeom>
          <a:effectLst/>
        </p:spPr>
      </p:pic>
      <p:sp>
        <p:nvSpPr>
          <p:cNvPr id="210" name="TextBox 15"/>
          <p:cNvSpPr txBox="1"/>
          <p:nvPr/>
        </p:nvSpPr>
        <p:spPr>
          <a:xfrm>
            <a:off x="7932791" y="1915393"/>
            <a:ext cx="1180763" cy="459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400">
                <a:solidFill>
                  <a:srgbClr val="798DC8"/>
                </a:solidFill>
                <a:latin typeface="Skia Regular"/>
                <a:ea typeface="Skia Regular"/>
                <a:cs typeface="Skia Regular"/>
                <a:sym typeface="Skia Regular"/>
              </a:defRPr>
            </a:lvl1pPr>
          </a:lstStyle>
          <a:p>
            <a:r>
              <a:t>one-hot</a:t>
            </a:r>
          </a:p>
        </p:txBody>
      </p:sp>
      <p:sp>
        <p:nvSpPr>
          <p:cNvPr id="211" name="TextBox 16"/>
          <p:cNvSpPr txBox="1"/>
          <p:nvPr/>
        </p:nvSpPr>
        <p:spPr>
          <a:xfrm>
            <a:off x="5246174" y="1915393"/>
            <a:ext cx="1616384" cy="459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400">
                <a:solidFill>
                  <a:srgbClr val="447BF5"/>
                </a:solidFill>
                <a:latin typeface="Skia Regular"/>
                <a:ea typeface="Skia Regular"/>
                <a:cs typeface="Skia Regular"/>
                <a:sym typeface="Skia Regular"/>
              </a:defRPr>
            </a:lvl1pPr>
          </a:lstStyle>
          <a:p>
            <a:r>
              <a:t>continuous</a:t>
            </a:r>
          </a:p>
        </p:txBody>
      </p:sp>
      <p:pic>
        <p:nvPicPr>
          <p:cNvPr id="212" name="Straight Connector 18" descr="Straight Connector 18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44469" y="2819413"/>
            <a:ext cx="549580" cy="76201"/>
          </a:xfrm>
          <a:prstGeom prst="rect">
            <a:avLst/>
          </a:prstGeom>
          <a:effectLst/>
        </p:spPr>
      </p:pic>
      <p:pic>
        <p:nvPicPr>
          <p:cNvPr id="214" name="Straight Connector 19" descr="Straight Connector 19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39050" y="2819413"/>
            <a:ext cx="549580" cy="76201"/>
          </a:xfrm>
          <a:prstGeom prst="rect">
            <a:avLst/>
          </a:prstGeom>
          <a:effectLst/>
        </p:spPr>
      </p:pic>
      <p:sp>
        <p:nvSpPr>
          <p:cNvPr id="216" name="Rectangle 20"/>
          <p:cNvSpPr txBox="1"/>
          <p:nvPr/>
        </p:nvSpPr>
        <p:spPr>
          <a:xfrm>
            <a:off x="6464811" y="3403391"/>
            <a:ext cx="1581616" cy="1043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continuous</a:t>
            </a:r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drawing from the last point, </a:t>
            </a:r>
          </a:p>
        </p:txBody>
      </p:sp>
      <p:sp>
        <p:nvSpPr>
          <p:cNvPr id="217" name="Straight Connector 21"/>
          <p:cNvSpPr/>
          <p:nvPr/>
        </p:nvSpPr>
        <p:spPr>
          <a:xfrm flipH="1">
            <a:off x="7325763" y="2890963"/>
            <a:ext cx="307834" cy="477110"/>
          </a:xfrm>
          <a:prstGeom prst="line">
            <a:avLst/>
          </a:prstGeom>
          <a:noFill/>
          <a:ln w="25400" cap="flat">
            <a:solidFill>
              <a:srgbClr val="95AEF5"/>
            </a:solidFill>
            <a:prstDash val="solid"/>
            <a:miter lim="800000"/>
            <a:tailEnd type="oval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18" name="Rectangle 25"/>
          <p:cNvSpPr txBox="1"/>
          <p:nvPr/>
        </p:nvSpPr>
        <p:spPr>
          <a:xfrm>
            <a:off x="8397614" y="3403391"/>
            <a:ext cx="1067318" cy="1043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end of drawing a stroke</a:t>
            </a:r>
          </a:p>
        </p:txBody>
      </p:sp>
      <p:sp>
        <p:nvSpPr>
          <p:cNvPr id="219" name="Straight Connector 26"/>
          <p:cNvSpPr/>
          <p:nvPr/>
        </p:nvSpPr>
        <p:spPr>
          <a:xfrm>
            <a:off x="8640353" y="2884325"/>
            <a:ext cx="23070" cy="484344"/>
          </a:xfrm>
          <a:prstGeom prst="line">
            <a:avLst/>
          </a:prstGeom>
          <a:noFill/>
          <a:ln w="25400" cap="flat">
            <a:solidFill>
              <a:srgbClr val="96ADF6"/>
            </a:solidFill>
            <a:prstDash val="solid"/>
            <a:miter lim="800000"/>
            <a:tailEnd type="oval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20" name="Rectangle 29"/>
          <p:cNvSpPr txBox="1"/>
          <p:nvPr/>
        </p:nvSpPr>
        <p:spPr>
          <a:xfrm>
            <a:off x="9816121" y="3403391"/>
            <a:ext cx="1067318" cy="1043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end of drawing a sketch</a:t>
            </a:r>
          </a:p>
        </p:txBody>
      </p:sp>
      <p:sp>
        <p:nvSpPr>
          <p:cNvPr id="221" name="Straight Connector 30"/>
          <p:cNvSpPr/>
          <p:nvPr/>
        </p:nvSpPr>
        <p:spPr>
          <a:xfrm>
            <a:off x="9557970" y="2885377"/>
            <a:ext cx="612340" cy="413219"/>
          </a:xfrm>
          <a:prstGeom prst="line">
            <a:avLst/>
          </a:prstGeom>
          <a:noFill/>
          <a:ln w="25400" cap="flat">
            <a:solidFill>
              <a:srgbClr val="97ADF4"/>
            </a:solidFill>
            <a:prstDash val="solid"/>
            <a:miter lim="800000"/>
            <a:tailEnd type="oval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23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  <p:sp>
        <p:nvSpPr>
          <p:cNvPr id="224" name="SKETCH-RNN"/>
          <p:cNvSpPr txBox="1">
            <a:spLocks noGrp="1"/>
          </p:cNvSpPr>
          <p:nvPr>
            <p:ph type="ctr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Stroke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endParaRPr dirty="0"/>
          </a:p>
        </p:txBody>
      </p:sp>
      <p:pic>
        <p:nvPicPr>
          <p:cNvPr id="225" name="线条" descr="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227" name="Stroke Encoding…"/>
          <p:cNvSpPr txBox="1"/>
          <p:nvPr/>
        </p:nvSpPr>
        <p:spPr>
          <a:xfrm>
            <a:off x="853593" y="1836428"/>
            <a:ext cx="198460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228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28"/>
          <p:cNvSpPr txBox="1"/>
          <p:nvPr/>
        </p:nvSpPr>
        <p:spPr>
          <a:xfrm>
            <a:off x="6915898" y="5454431"/>
            <a:ext cx="1538327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sp>
        <p:nvSpPr>
          <p:cNvPr id="233" name="SKETCH-RNN"/>
          <p:cNvSpPr txBox="1">
            <a:spLocks noGrp="1"/>
          </p:cNvSpPr>
          <p:nvPr>
            <p:ph type="ctr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pic>
        <p:nvPicPr>
          <p:cNvPr id="234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pic>
        <p:nvPicPr>
          <p:cNvPr id="236" name="skrnn-01.png" descr="skrnn-01.png"/>
          <p:cNvPicPr>
            <a:picLocks noChangeAspect="1"/>
          </p:cNvPicPr>
          <p:nvPr/>
        </p:nvPicPr>
        <p:blipFill>
          <a:blip r:embed="rId4">
            <a:extLst/>
          </a:blip>
          <a:srcRect l="619" t="14968" r="63358" b="18122"/>
          <a:stretch>
            <a:fillRect/>
          </a:stretch>
        </p:blipFill>
        <p:spPr>
          <a:xfrm>
            <a:off x="3547426" y="1007121"/>
            <a:ext cx="3658212" cy="4803836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矩形"/>
          <p:cNvSpPr/>
          <p:nvPr/>
        </p:nvSpPr>
        <p:spPr>
          <a:xfrm>
            <a:off x="4152613" y="5345604"/>
            <a:ext cx="2157116" cy="505275"/>
          </a:xfrm>
          <a:prstGeom prst="rect">
            <a:avLst/>
          </a:prstGeom>
          <a:ln w="50800">
            <a:solidFill>
              <a:srgbClr val="FF9622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39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240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0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2" animBg="1" advAuto="0"/>
      <p:bldP spid="237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4"/>
          <p:cNvSpPr txBox="1"/>
          <p:nvPr/>
        </p:nvSpPr>
        <p:spPr>
          <a:xfrm>
            <a:off x="6926505" y="4587904"/>
            <a:ext cx="3578252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Encoder: Bidirectional RNN (BRNN)</a:t>
            </a:r>
          </a:p>
        </p:txBody>
      </p:sp>
      <p:sp>
        <p:nvSpPr>
          <p:cNvPr id="245" name="SKETCH-RNN"/>
          <p:cNvSpPr txBox="1">
            <a:spLocks noGrp="1"/>
          </p:cNvSpPr>
          <p:nvPr>
            <p:ph type="ctr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pic>
        <p:nvPicPr>
          <p:cNvPr id="246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248" name="Rectangle 28"/>
          <p:cNvSpPr txBox="1"/>
          <p:nvPr/>
        </p:nvSpPr>
        <p:spPr>
          <a:xfrm>
            <a:off x="6925622" y="5454431"/>
            <a:ext cx="14483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pic>
        <p:nvPicPr>
          <p:cNvPr id="249" name="skrnn-01.png" descr="skrnn-01.png"/>
          <p:cNvPicPr>
            <a:picLocks noChangeAspect="1"/>
          </p:cNvPicPr>
          <p:nvPr/>
        </p:nvPicPr>
        <p:blipFill>
          <a:blip r:embed="rId4">
            <a:extLst/>
          </a:blip>
          <a:srcRect l="619" t="14968" r="63358" b="18122"/>
          <a:stretch>
            <a:fillRect/>
          </a:stretch>
        </p:blipFill>
        <p:spPr>
          <a:xfrm>
            <a:off x="3547426" y="1007121"/>
            <a:ext cx="3658212" cy="4803836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矩形"/>
          <p:cNvSpPr/>
          <p:nvPr/>
        </p:nvSpPr>
        <p:spPr>
          <a:xfrm>
            <a:off x="4031101" y="4318152"/>
            <a:ext cx="2322176" cy="846845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52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253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1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2" animBg="1" advAuto="0"/>
      <p:bldP spid="250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KETCH-RNN"/>
          <p:cNvSpPr txBox="1">
            <a:spLocks noGrp="1"/>
          </p:cNvSpPr>
          <p:nvPr>
            <p:ph type="ctr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sp>
        <p:nvSpPr>
          <p:cNvPr id="258" name="Rectangle 28"/>
          <p:cNvSpPr txBox="1"/>
          <p:nvPr/>
        </p:nvSpPr>
        <p:spPr>
          <a:xfrm>
            <a:off x="6925622" y="5454431"/>
            <a:ext cx="14483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sp>
        <p:nvSpPr>
          <p:cNvPr id="259" name="Rectangle 28"/>
          <p:cNvSpPr txBox="1"/>
          <p:nvPr/>
        </p:nvSpPr>
        <p:spPr>
          <a:xfrm>
            <a:off x="6925975" y="5456979"/>
            <a:ext cx="14483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sp>
        <p:nvSpPr>
          <p:cNvPr id="260" name="Rectangle 4"/>
          <p:cNvSpPr txBox="1"/>
          <p:nvPr/>
        </p:nvSpPr>
        <p:spPr>
          <a:xfrm>
            <a:off x="6915300" y="4603152"/>
            <a:ext cx="33807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Encoder: Bidirectional RNN (BRNN)</a:t>
            </a:r>
          </a:p>
        </p:txBody>
      </p:sp>
      <p:pic>
        <p:nvPicPr>
          <p:cNvPr id="261" name="skrnn-01.png" descr="skrnn-01.png"/>
          <p:cNvPicPr>
            <a:picLocks noChangeAspect="1"/>
          </p:cNvPicPr>
          <p:nvPr/>
        </p:nvPicPr>
        <p:blipFill>
          <a:blip r:embed="rId3">
            <a:extLst/>
          </a:blip>
          <a:srcRect l="619" t="14968" r="63358" b="18122"/>
          <a:stretch>
            <a:fillRect/>
          </a:stretch>
        </p:blipFill>
        <p:spPr>
          <a:xfrm>
            <a:off x="3547779" y="1009669"/>
            <a:ext cx="3658213" cy="4803836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Rectangle 23"/>
          <p:cNvSpPr txBox="1"/>
          <p:nvPr/>
        </p:nvSpPr>
        <p:spPr>
          <a:xfrm>
            <a:off x="6892268" y="3749325"/>
            <a:ext cx="442518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Latent Vector Capturing the drawing behaviors</a:t>
            </a:r>
          </a:p>
        </p:txBody>
      </p:sp>
      <p:sp>
        <p:nvSpPr>
          <p:cNvPr id="263" name="矩形"/>
          <p:cNvSpPr/>
          <p:nvPr/>
        </p:nvSpPr>
        <p:spPr>
          <a:xfrm>
            <a:off x="4843273" y="3719520"/>
            <a:ext cx="698539" cy="281941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264" name="Rectangle 23"/>
          <p:cNvSpPr txBox="1"/>
          <p:nvPr/>
        </p:nvSpPr>
        <p:spPr>
          <a:xfrm>
            <a:off x="6906628" y="3749325"/>
            <a:ext cx="4715359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Latent Vector Capturing the drawing behaviors</a:t>
            </a:r>
          </a:p>
        </p:txBody>
      </p:sp>
      <p:pic>
        <p:nvPicPr>
          <p:cNvPr id="265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268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269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4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1" animBg="1" advAuto="0"/>
      <p:bldP spid="264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KETCH-RNN"/>
          <p:cNvSpPr txBox="1">
            <a:spLocks noGrp="1"/>
          </p:cNvSpPr>
          <p:nvPr>
            <p:ph type="ctr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sp>
        <p:nvSpPr>
          <p:cNvPr id="274" name="Rectangle 24"/>
          <p:cNvSpPr txBox="1"/>
          <p:nvPr/>
        </p:nvSpPr>
        <p:spPr>
          <a:xfrm>
            <a:off x="6897976" y="3134093"/>
            <a:ext cx="2301546" cy="3708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Distribution of strokes</a:t>
            </a:r>
          </a:p>
        </p:txBody>
      </p:sp>
      <p:sp>
        <p:nvSpPr>
          <p:cNvPr id="275" name="Rectangle 28"/>
          <p:cNvSpPr txBox="1"/>
          <p:nvPr/>
        </p:nvSpPr>
        <p:spPr>
          <a:xfrm>
            <a:off x="6925622" y="5454431"/>
            <a:ext cx="14483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sp>
        <p:nvSpPr>
          <p:cNvPr id="276" name="Rectangle 28"/>
          <p:cNvSpPr txBox="1"/>
          <p:nvPr/>
        </p:nvSpPr>
        <p:spPr>
          <a:xfrm>
            <a:off x="6925975" y="5456979"/>
            <a:ext cx="14483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sp>
        <p:nvSpPr>
          <p:cNvPr id="277" name="Rectangle 4"/>
          <p:cNvSpPr txBox="1"/>
          <p:nvPr/>
        </p:nvSpPr>
        <p:spPr>
          <a:xfrm>
            <a:off x="6915300" y="4603152"/>
            <a:ext cx="33807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Encoder: Bidirectional RNN (BRNN)</a:t>
            </a:r>
          </a:p>
        </p:txBody>
      </p:sp>
      <p:pic>
        <p:nvPicPr>
          <p:cNvPr id="278" name="skrnn-01.png" descr="skrnn-01.png"/>
          <p:cNvPicPr>
            <a:picLocks noChangeAspect="1"/>
          </p:cNvPicPr>
          <p:nvPr/>
        </p:nvPicPr>
        <p:blipFill>
          <a:blip r:embed="rId3">
            <a:extLst/>
          </a:blip>
          <a:srcRect l="619" t="14968" r="63358" b="18122"/>
          <a:stretch>
            <a:fillRect/>
          </a:stretch>
        </p:blipFill>
        <p:spPr>
          <a:xfrm>
            <a:off x="3547779" y="1009669"/>
            <a:ext cx="3658213" cy="480383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Rectangle 23"/>
          <p:cNvSpPr txBox="1"/>
          <p:nvPr/>
        </p:nvSpPr>
        <p:spPr>
          <a:xfrm>
            <a:off x="6892268" y="3749325"/>
            <a:ext cx="442518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Latent Vector Capturing the drawing behaviors</a:t>
            </a:r>
          </a:p>
        </p:txBody>
      </p:sp>
      <p:sp>
        <p:nvSpPr>
          <p:cNvPr id="280" name="矩形"/>
          <p:cNvSpPr/>
          <p:nvPr/>
        </p:nvSpPr>
        <p:spPr>
          <a:xfrm>
            <a:off x="4830573" y="3118340"/>
            <a:ext cx="698539" cy="281941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pic>
        <p:nvPicPr>
          <p:cNvPr id="281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284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285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4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2" animBg="1" advAuto="0"/>
      <p:bldP spid="280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KETCH-RNN"/>
          <p:cNvSpPr txBox="1">
            <a:spLocks noGrp="1"/>
          </p:cNvSpPr>
          <p:nvPr>
            <p:ph type="ctr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sp>
        <p:nvSpPr>
          <p:cNvPr id="290" name="Rectangle 25"/>
          <p:cNvSpPr txBox="1"/>
          <p:nvPr/>
        </p:nvSpPr>
        <p:spPr>
          <a:xfrm>
            <a:off x="6892268" y="2723413"/>
            <a:ext cx="4089706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Random Sampling for Stroke Generation</a:t>
            </a:r>
          </a:p>
        </p:txBody>
      </p:sp>
      <p:sp>
        <p:nvSpPr>
          <p:cNvPr id="291" name="Rectangle 28"/>
          <p:cNvSpPr txBox="1"/>
          <p:nvPr/>
        </p:nvSpPr>
        <p:spPr>
          <a:xfrm>
            <a:off x="6925622" y="5454431"/>
            <a:ext cx="14483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sp>
        <p:nvSpPr>
          <p:cNvPr id="292" name="Rectangle 28"/>
          <p:cNvSpPr txBox="1"/>
          <p:nvPr/>
        </p:nvSpPr>
        <p:spPr>
          <a:xfrm>
            <a:off x="6925975" y="5456979"/>
            <a:ext cx="14483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sp>
        <p:nvSpPr>
          <p:cNvPr id="293" name="Rectangle 4"/>
          <p:cNvSpPr txBox="1"/>
          <p:nvPr/>
        </p:nvSpPr>
        <p:spPr>
          <a:xfrm>
            <a:off x="6915300" y="4603152"/>
            <a:ext cx="33807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Encoder: Bidirectional RNN (BRNN)</a:t>
            </a:r>
          </a:p>
        </p:txBody>
      </p:sp>
      <p:pic>
        <p:nvPicPr>
          <p:cNvPr id="294" name="skrnn-01.png" descr="skrnn-01.png"/>
          <p:cNvPicPr>
            <a:picLocks noChangeAspect="1"/>
          </p:cNvPicPr>
          <p:nvPr/>
        </p:nvPicPr>
        <p:blipFill>
          <a:blip r:embed="rId3">
            <a:extLst/>
          </a:blip>
          <a:srcRect l="619" t="14968" r="63358" b="18122"/>
          <a:stretch>
            <a:fillRect/>
          </a:stretch>
        </p:blipFill>
        <p:spPr>
          <a:xfrm>
            <a:off x="3547779" y="1009669"/>
            <a:ext cx="3658213" cy="4803836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Rectangle 23"/>
          <p:cNvSpPr txBox="1"/>
          <p:nvPr/>
        </p:nvSpPr>
        <p:spPr>
          <a:xfrm>
            <a:off x="6892268" y="3749325"/>
            <a:ext cx="442518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Latent Vector Capturing the drawing behaviors</a:t>
            </a:r>
          </a:p>
        </p:txBody>
      </p:sp>
      <p:sp>
        <p:nvSpPr>
          <p:cNvPr id="296" name="Rectangle 24"/>
          <p:cNvSpPr txBox="1"/>
          <p:nvPr/>
        </p:nvSpPr>
        <p:spPr>
          <a:xfrm>
            <a:off x="6904624" y="3134093"/>
            <a:ext cx="2137563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Distribution of strokes</a:t>
            </a:r>
          </a:p>
        </p:txBody>
      </p:sp>
      <p:sp>
        <p:nvSpPr>
          <p:cNvPr id="297" name="矩形"/>
          <p:cNvSpPr/>
          <p:nvPr/>
        </p:nvSpPr>
        <p:spPr>
          <a:xfrm>
            <a:off x="4830573" y="2703749"/>
            <a:ext cx="698539" cy="505274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pic>
        <p:nvPicPr>
          <p:cNvPr id="298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301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302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5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2" animBg="1" advAuto="0"/>
      <p:bldP spid="297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26"/>
          <p:cNvSpPr txBox="1"/>
          <p:nvPr/>
        </p:nvSpPr>
        <p:spPr>
          <a:xfrm>
            <a:off x="6915298" y="2096833"/>
            <a:ext cx="948437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Decoder</a:t>
            </a:r>
          </a:p>
        </p:txBody>
      </p:sp>
      <p:sp>
        <p:nvSpPr>
          <p:cNvPr id="307" name="Rectangle 25"/>
          <p:cNvSpPr txBox="1"/>
          <p:nvPr/>
        </p:nvSpPr>
        <p:spPr>
          <a:xfrm>
            <a:off x="6893947" y="2723413"/>
            <a:ext cx="38546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Random Sampling for Stroke Generation</a:t>
            </a:r>
          </a:p>
        </p:txBody>
      </p:sp>
      <p:sp>
        <p:nvSpPr>
          <p:cNvPr id="308" name="SKETCH-RNN"/>
          <p:cNvSpPr txBox="1">
            <a:spLocks noGrp="1"/>
          </p:cNvSpPr>
          <p:nvPr>
            <p:ph type="ctr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sp>
        <p:nvSpPr>
          <p:cNvPr id="309" name="Rectangle 28"/>
          <p:cNvSpPr txBox="1"/>
          <p:nvPr/>
        </p:nvSpPr>
        <p:spPr>
          <a:xfrm>
            <a:off x="6925622" y="5454431"/>
            <a:ext cx="14483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sp>
        <p:nvSpPr>
          <p:cNvPr id="310" name="Rectangle 28"/>
          <p:cNvSpPr txBox="1"/>
          <p:nvPr/>
        </p:nvSpPr>
        <p:spPr>
          <a:xfrm>
            <a:off x="6925975" y="5456979"/>
            <a:ext cx="14483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sp>
        <p:nvSpPr>
          <p:cNvPr id="311" name="Rectangle 4"/>
          <p:cNvSpPr txBox="1"/>
          <p:nvPr/>
        </p:nvSpPr>
        <p:spPr>
          <a:xfrm>
            <a:off x="6915300" y="4603152"/>
            <a:ext cx="33807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Encoder: Bidirectional RNN (BRNN)</a:t>
            </a:r>
          </a:p>
        </p:txBody>
      </p:sp>
      <p:pic>
        <p:nvPicPr>
          <p:cNvPr id="312" name="skrnn-01.png" descr="skrnn-01.png"/>
          <p:cNvPicPr>
            <a:picLocks noChangeAspect="1"/>
          </p:cNvPicPr>
          <p:nvPr/>
        </p:nvPicPr>
        <p:blipFill>
          <a:blip r:embed="rId3">
            <a:extLst/>
          </a:blip>
          <a:srcRect l="619" t="14968" r="63358" b="18122"/>
          <a:stretch>
            <a:fillRect/>
          </a:stretch>
        </p:blipFill>
        <p:spPr>
          <a:xfrm>
            <a:off x="3547779" y="1009669"/>
            <a:ext cx="3658213" cy="480383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Rectangle 23"/>
          <p:cNvSpPr txBox="1"/>
          <p:nvPr/>
        </p:nvSpPr>
        <p:spPr>
          <a:xfrm>
            <a:off x="6892268" y="3749325"/>
            <a:ext cx="442518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Latent Vector Capturing the drawing behaviors</a:t>
            </a:r>
          </a:p>
        </p:txBody>
      </p:sp>
      <p:sp>
        <p:nvSpPr>
          <p:cNvPr id="314" name="Rectangle 24"/>
          <p:cNvSpPr txBox="1"/>
          <p:nvPr/>
        </p:nvSpPr>
        <p:spPr>
          <a:xfrm>
            <a:off x="6904624" y="3134093"/>
            <a:ext cx="2137563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Distribution of strokes</a:t>
            </a:r>
          </a:p>
        </p:txBody>
      </p:sp>
      <p:sp>
        <p:nvSpPr>
          <p:cNvPr id="315" name="矩形"/>
          <p:cNvSpPr/>
          <p:nvPr/>
        </p:nvSpPr>
        <p:spPr>
          <a:xfrm>
            <a:off x="5381474" y="2136992"/>
            <a:ext cx="1256770" cy="322349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pic>
        <p:nvPicPr>
          <p:cNvPr id="316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319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320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6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2" animBg="1" advAuto="0"/>
      <p:bldP spid="315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 25"/>
          <p:cNvSpPr txBox="1"/>
          <p:nvPr/>
        </p:nvSpPr>
        <p:spPr>
          <a:xfrm>
            <a:off x="6893947" y="2723413"/>
            <a:ext cx="38546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Random Sampling for Stroke Generation</a:t>
            </a:r>
          </a:p>
        </p:txBody>
      </p:sp>
      <p:sp>
        <p:nvSpPr>
          <p:cNvPr id="325" name="SKETCH-RNN"/>
          <p:cNvSpPr txBox="1">
            <a:spLocks noGrp="1"/>
          </p:cNvSpPr>
          <p:nvPr>
            <p:ph type="ctr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sp>
        <p:nvSpPr>
          <p:cNvPr id="326" name="Rectangle 28"/>
          <p:cNvSpPr txBox="1"/>
          <p:nvPr/>
        </p:nvSpPr>
        <p:spPr>
          <a:xfrm>
            <a:off x="6925622" y="5454431"/>
            <a:ext cx="14483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sp>
        <p:nvSpPr>
          <p:cNvPr id="327" name="Rectangle 26"/>
          <p:cNvSpPr txBox="1"/>
          <p:nvPr/>
        </p:nvSpPr>
        <p:spPr>
          <a:xfrm>
            <a:off x="6915298" y="2096833"/>
            <a:ext cx="9187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Decoder</a:t>
            </a:r>
          </a:p>
        </p:txBody>
      </p:sp>
      <p:sp>
        <p:nvSpPr>
          <p:cNvPr id="328" name="Rectangle 28"/>
          <p:cNvSpPr txBox="1"/>
          <p:nvPr/>
        </p:nvSpPr>
        <p:spPr>
          <a:xfrm>
            <a:off x="6925975" y="5456979"/>
            <a:ext cx="14483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Current Stroke</a:t>
            </a:r>
          </a:p>
        </p:txBody>
      </p:sp>
      <p:sp>
        <p:nvSpPr>
          <p:cNvPr id="329" name="Rectangle 4"/>
          <p:cNvSpPr txBox="1"/>
          <p:nvPr/>
        </p:nvSpPr>
        <p:spPr>
          <a:xfrm>
            <a:off x="6915300" y="4603152"/>
            <a:ext cx="33807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Encoder: Bidirectional RNN (BRNN)</a:t>
            </a:r>
          </a:p>
        </p:txBody>
      </p:sp>
      <p:pic>
        <p:nvPicPr>
          <p:cNvPr id="330" name="skrnn-01.png" descr="skrnn-01.png"/>
          <p:cNvPicPr>
            <a:picLocks noChangeAspect="1"/>
          </p:cNvPicPr>
          <p:nvPr/>
        </p:nvPicPr>
        <p:blipFill>
          <a:blip r:embed="rId3">
            <a:extLst/>
          </a:blip>
          <a:srcRect l="619" t="14968" r="63358" b="18122"/>
          <a:stretch>
            <a:fillRect/>
          </a:stretch>
        </p:blipFill>
        <p:spPr>
          <a:xfrm>
            <a:off x="3547779" y="1009669"/>
            <a:ext cx="3658213" cy="4803836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Rectangle 23"/>
          <p:cNvSpPr txBox="1"/>
          <p:nvPr/>
        </p:nvSpPr>
        <p:spPr>
          <a:xfrm>
            <a:off x="6892268" y="3749325"/>
            <a:ext cx="442518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Latent Vector Capturing the drawing behaviors</a:t>
            </a:r>
          </a:p>
        </p:txBody>
      </p:sp>
      <p:sp>
        <p:nvSpPr>
          <p:cNvPr id="332" name="Rectangle 24"/>
          <p:cNvSpPr txBox="1"/>
          <p:nvPr/>
        </p:nvSpPr>
        <p:spPr>
          <a:xfrm>
            <a:off x="6904624" y="3134093"/>
            <a:ext cx="2137563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Distribution of strokes</a:t>
            </a:r>
          </a:p>
        </p:txBody>
      </p:sp>
      <p:sp>
        <p:nvSpPr>
          <p:cNvPr id="333" name="Rectangle 27"/>
          <p:cNvSpPr txBox="1"/>
          <p:nvPr/>
        </p:nvSpPr>
        <p:spPr>
          <a:xfrm>
            <a:off x="6893946" y="1051405"/>
            <a:ext cx="255066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Vector of the next Stroke</a:t>
            </a:r>
          </a:p>
        </p:txBody>
      </p:sp>
      <p:sp>
        <p:nvSpPr>
          <p:cNvPr id="334" name="矩形"/>
          <p:cNvSpPr/>
          <p:nvPr/>
        </p:nvSpPr>
        <p:spPr>
          <a:xfrm>
            <a:off x="5759389" y="1043901"/>
            <a:ext cx="673222" cy="320041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pic>
        <p:nvPicPr>
          <p:cNvPr id="335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338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339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7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2" animBg="1" advAuto="0"/>
      <p:bldP spid="334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 1"/>
          <p:cNvSpPr txBox="1">
            <a:spLocks noGrp="1"/>
          </p:cNvSpPr>
          <p:nvPr>
            <p:ph type="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pic>
        <p:nvPicPr>
          <p:cNvPr id="344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347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348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49" name="Rectangle 2"/>
          <p:cNvSpPr txBox="1"/>
          <p:nvPr/>
        </p:nvSpPr>
        <p:spPr>
          <a:xfrm>
            <a:off x="3347106" y="1869382"/>
            <a:ext cx="180972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LOSS Function :</a:t>
            </a:r>
          </a:p>
        </p:txBody>
      </p:sp>
      <p:pic>
        <p:nvPicPr>
          <p:cNvPr id="35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8586" y="1841640"/>
            <a:ext cx="1016712" cy="46442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pic>
        <p:nvPicPr>
          <p:cNvPr id="353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356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357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58" name="Rectangle 2"/>
          <p:cNvSpPr txBox="1"/>
          <p:nvPr/>
        </p:nvSpPr>
        <p:spPr>
          <a:xfrm>
            <a:off x="3347106" y="1869382"/>
            <a:ext cx="180972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LOSS Function :</a:t>
            </a:r>
          </a:p>
        </p:txBody>
      </p:sp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8586" y="1841640"/>
            <a:ext cx="1016712" cy="46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7195" y="3120485"/>
            <a:ext cx="8047027" cy="61046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8"/>
          <p:cNvSpPr txBox="1">
            <a:spLocks noGrp="1"/>
          </p:cNvSpPr>
          <p:nvPr>
            <p:ph type="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/>
          <a:lstStyle/>
          <a:p>
            <a:pPr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BACKGROUND</a:t>
            </a:r>
            <a:r>
              <a:rPr sz="1800">
                <a:solidFill>
                  <a:srgbClr val="494949"/>
                </a:solidFill>
              </a:rPr>
              <a:t> - Cave Painting</a:t>
            </a:r>
          </a:p>
        </p:txBody>
      </p:sp>
      <p:pic>
        <p:nvPicPr>
          <p:cNvPr id="136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4" y="1141189"/>
            <a:ext cx="10846676" cy="54233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3347106" y="1869382"/>
            <a:ext cx="180972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LOSS Function :</a:t>
            </a:r>
          </a:p>
        </p:txBody>
      </p:sp>
      <p:pic>
        <p:nvPicPr>
          <p:cNvPr id="36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8586" y="1841640"/>
            <a:ext cx="1016712" cy="46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7195" y="3120485"/>
            <a:ext cx="8047027" cy="610465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traight Connector 15"/>
          <p:cNvSpPr/>
          <p:nvPr/>
        </p:nvSpPr>
        <p:spPr>
          <a:xfrm>
            <a:off x="4983584" y="3712489"/>
            <a:ext cx="3398818" cy="1"/>
          </a:xfrm>
          <a:prstGeom prst="line">
            <a:avLst/>
          </a:prstGeom>
          <a:ln w="50800">
            <a:solidFill>
              <a:srgbClr val="FE9625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66" name="TextBox 16"/>
          <p:cNvSpPr txBox="1"/>
          <p:nvPr/>
        </p:nvSpPr>
        <p:spPr>
          <a:xfrm>
            <a:off x="5772882" y="3779917"/>
            <a:ext cx="229984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Reconstruction Loss</a:t>
            </a:r>
          </a:p>
        </p:txBody>
      </p:sp>
      <p:sp>
        <p:nvSpPr>
          <p:cNvPr id="367" name="Rectangle 19"/>
          <p:cNvSpPr txBox="1"/>
          <p:nvPr/>
        </p:nvSpPr>
        <p:spPr>
          <a:xfrm>
            <a:off x="3792003" y="4108377"/>
            <a:ext cx="531919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>
                <a:solidFill>
                  <a:srgbClr val="3B3B3B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Expected negative log-likelihood of the </a:t>
            </a:r>
            <a:r>
              <a:rPr i="1"/>
              <a:t>i</a:t>
            </a:r>
            <a:r>
              <a:t>-th image</a:t>
            </a:r>
          </a:p>
        </p:txBody>
      </p:sp>
      <p:sp>
        <p:nvSpPr>
          <p:cNvPr id="368" name="Rectangle 20"/>
          <p:cNvSpPr txBox="1"/>
          <p:nvPr/>
        </p:nvSpPr>
        <p:spPr>
          <a:xfrm>
            <a:off x="3519366" y="4429174"/>
            <a:ext cx="621635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>
                <a:solidFill>
                  <a:srgbClr val="3B3B3B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Encourages the decoder to learn to reconstruct the data</a:t>
            </a:r>
          </a:p>
        </p:txBody>
      </p:sp>
      <p:sp>
        <p:nvSpPr>
          <p:cNvPr id="369" name="Title 1"/>
          <p:cNvSpPr txBox="1">
            <a:spLocks noGrp="1"/>
          </p:cNvSpPr>
          <p:nvPr>
            <p:ph type="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pic>
        <p:nvPicPr>
          <p:cNvPr id="370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373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374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4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1" animBg="1" advAuto="0"/>
      <p:bldP spid="366" grpId="2" animBg="1" advAuto="0"/>
      <p:bldP spid="367" grpId="3" animBg="1" advAuto="0"/>
      <p:bldP spid="368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Box 18"/>
          <p:cNvSpPr txBox="1"/>
          <p:nvPr/>
        </p:nvSpPr>
        <p:spPr>
          <a:xfrm>
            <a:off x="9600737" y="3779917"/>
            <a:ext cx="91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KL Loss</a:t>
            </a:r>
          </a:p>
        </p:txBody>
      </p:sp>
      <p:sp>
        <p:nvSpPr>
          <p:cNvPr id="377" name="Rectangle 21"/>
          <p:cNvSpPr txBox="1"/>
          <p:nvPr/>
        </p:nvSpPr>
        <p:spPr>
          <a:xfrm>
            <a:off x="7975505" y="4230885"/>
            <a:ext cx="416544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B3B3B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Measure of how close q is to p = N(0,1)</a:t>
            </a:r>
          </a:p>
        </p:txBody>
      </p:sp>
      <p:sp>
        <p:nvSpPr>
          <p:cNvPr id="378" name="Title 1"/>
          <p:cNvSpPr txBox="1">
            <a:spLocks noGrp="1"/>
          </p:cNvSpPr>
          <p:nvPr>
            <p:ph type="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pic>
        <p:nvPicPr>
          <p:cNvPr id="379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382" name="Rectangle 2"/>
          <p:cNvSpPr txBox="1"/>
          <p:nvPr/>
        </p:nvSpPr>
        <p:spPr>
          <a:xfrm>
            <a:off x="3347106" y="1869382"/>
            <a:ext cx="180972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i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LOSS Function :</a:t>
            </a:r>
          </a:p>
        </p:txBody>
      </p:sp>
      <p:pic>
        <p:nvPicPr>
          <p:cNvPr id="38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8586" y="1841640"/>
            <a:ext cx="1016712" cy="46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7195" y="3120485"/>
            <a:ext cx="8047027" cy="610465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traight Connector 17"/>
          <p:cNvSpPr/>
          <p:nvPr/>
        </p:nvSpPr>
        <p:spPr>
          <a:xfrm>
            <a:off x="8805479" y="3714977"/>
            <a:ext cx="2505500" cy="1"/>
          </a:xfrm>
          <a:prstGeom prst="line">
            <a:avLst/>
          </a:prstGeom>
          <a:ln w="50800">
            <a:solidFill>
              <a:srgbClr val="FE9625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86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387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3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2" animBg="1" advAuto="0"/>
      <p:bldP spid="377" grpId="3" animBg="1" advAuto="0"/>
      <p:bldP spid="385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1"/>
          <p:cNvSpPr txBox="1">
            <a:spLocks noGrp="1"/>
          </p:cNvSpPr>
          <p:nvPr>
            <p:ph type="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Generating</a:t>
            </a:r>
            <a:r>
              <a:rPr lang="zh-CN" altLang="en-US" dirty="0"/>
              <a:t> </a:t>
            </a:r>
            <a:r>
              <a:rPr lang="en-US" altLang="zh-CN" dirty="0"/>
              <a:t>(Sketch-RNN)</a:t>
            </a:r>
            <a:endParaRPr dirty="0"/>
          </a:p>
        </p:txBody>
      </p:sp>
      <p:pic>
        <p:nvPicPr>
          <p:cNvPr id="390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pic>
        <p:nvPicPr>
          <p:cNvPr id="393" name="image50.gif" descr="image50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3773" y="1786381"/>
            <a:ext cx="8179316" cy="4022615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troke Encoding…"/>
          <p:cNvSpPr txBox="1"/>
          <p:nvPr/>
        </p:nvSpPr>
        <p:spPr>
          <a:xfrm>
            <a:off x="853593" y="1836428"/>
            <a:ext cx="188173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Stroke Encoding</a:t>
            </a:r>
          </a:p>
          <a:p>
            <a:pPr defTabSz="457200">
              <a:lnSpc>
                <a:spcPts val="4300"/>
              </a:lnSpc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Learning</a:t>
            </a:r>
          </a:p>
          <a:p>
            <a:pPr defTabSz="457200">
              <a:lnSpc>
                <a:spcPts val="4300"/>
              </a:lnSpc>
              <a:defRPr b="1">
                <a:solidFill>
                  <a:srgbClr val="FFC001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Generating</a:t>
            </a:r>
          </a:p>
        </p:txBody>
      </p:sp>
      <p:sp>
        <p:nvSpPr>
          <p:cNvPr id="395" name="线条"/>
          <p:cNvSpPr/>
          <p:nvPr/>
        </p:nvSpPr>
        <p:spPr>
          <a:xfrm flipV="1">
            <a:off x="2974550" y="1852616"/>
            <a:ext cx="1" cy="3089722"/>
          </a:xfrm>
          <a:prstGeom prst="line">
            <a:avLst/>
          </a:prstGeom>
          <a:ln w="50800">
            <a:solidFill>
              <a:schemeClr val="accent3">
                <a:lumOff val="17344"/>
              </a:schemeClr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8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LIMITATION OF SKETCH-RNN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LIMITATION OF SKETCH-RNN</a:t>
            </a:r>
          </a:p>
        </p:txBody>
      </p:sp>
      <p:sp>
        <p:nvSpPr>
          <p:cNvPr id="398" name="Rectangle 2"/>
          <p:cNvSpPr txBox="1"/>
          <p:nvPr/>
        </p:nvSpPr>
        <p:spPr>
          <a:xfrm>
            <a:off x="1025258" y="1453812"/>
            <a:ext cx="139138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Low quality</a:t>
            </a:r>
          </a:p>
        </p:txBody>
      </p:sp>
      <p:pic>
        <p:nvPicPr>
          <p:cNvPr id="399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pic>
        <p:nvPicPr>
          <p:cNvPr id="40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rcRect t="62867" r="71735"/>
          <a:stretch>
            <a:fillRect/>
          </a:stretch>
        </p:blipFill>
        <p:spPr>
          <a:xfrm>
            <a:off x="6871666" y="2933264"/>
            <a:ext cx="3078827" cy="3114368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2. dealing with multi-class situations"/>
          <p:cNvSpPr txBox="1"/>
          <p:nvPr/>
        </p:nvSpPr>
        <p:spPr>
          <a:xfrm>
            <a:off x="6877033" y="1999336"/>
            <a:ext cx="34069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2. dealing with multi-class situations</a:t>
            </a:r>
          </a:p>
        </p:txBody>
      </p:sp>
      <p:sp>
        <p:nvSpPr>
          <p:cNvPr id="403" name="1. generating sketches in one category (bird)."/>
          <p:cNvSpPr txBox="1"/>
          <p:nvPr/>
        </p:nvSpPr>
        <p:spPr>
          <a:xfrm>
            <a:off x="1029901" y="1999336"/>
            <a:ext cx="428355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1. generating sketches in one category (bird).</a:t>
            </a:r>
          </a:p>
        </p:txBody>
      </p:sp>
      <p:grpSp>
        <p:nvGrpSpPr>
          <p:cNvPr id="410" name="成组"/>
          <p:cNvGrpSpPr/>
          <p:nvPr/>
        </p:nvGrpSpPr>
        <p:grpSpPr>
          <a:xfrm>
            <a:off x="1070371" y="2750413"/>
            <a:ext cx="3970165" cy="2387145"/>
            <a:chOff x="0" y="0"/>
            <a:chExt cx="3970163" cy="2387144"/>
          </a:xfrm>
        </p:grpSpPr>
        <p:pic>
          <p:nvPicPr>
            <p:cNvPr id="404" name="屏幕快照 2018-11-12 下午6.42.33.png" descr="屏幕快照 2018-11-12 下午6.42.3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01763" y="60030"/>
              <a:ext cx="1168401" cy="965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屏幕快照 2018-11-12 下午6.42.42.png" descr="屏幕快照 2018-11-12 下午6.42.42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60132" y="57927"/>
              <a:ext cx="1221081" cy="969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6" name="屏幕快照 2018-11-12 下午6.43.05.png" descr="屏幕快照 2018-11-12 下午6.43.05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370240" cy="965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屏幕快照 2018-11-12 下午6.45.15.png" descr="屏幕快照 2018-11-12 下午6.45.15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267339"/>
              <a:ext cx="1370240" cy="9134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屏幕快照 2018-11-12 下午6.45.24.png" descr="屏幕快照 2018-11-12 下午6.45.24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586874" y="1232634"/>
              <a:ext cx="884767" cy="965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9" name="屏幕快照 2018-11-12 下午6.46.09.png" descr="屏幕快照 2018-11-12 下午6.46.09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131245" y="1237641"/>
              <a:ext cx="829717" cy="1149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——“A Neural Representation of Sketch Drawings”"/>
          <p:cNvSpPr txBox="1"/>
          <p:nvPr/>
        </p:nvSpPr>
        <p:spPr>
          <a:xfrm>
            <a:off x="7878215" y="637606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z="1200" b="1">
                <a:solidFill>
                  <a:srgbClr val="88888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——“A Neural Representation of Sketch Drawings”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AI-Sketcher"/>
          <p:cNvSpPr txBox="1">
            <a:spLocks noGrp="1"/>
          </p:cNvSpPr>
          <p:nvPr>
            <p:ph type="ctrTitle"/>
          </p:nvPr>
        </p:nvSpPr>
        <p:spPr>
          <a:xfrm>
            <a:off x="1908336" y="2919256"/>
            <a:ext cx="9144001" cy="1019488"/>
          </a:xfrm>
          <a:prstGeom prst="rect">
            <a:avLst/>
          </a:prstGeom>
        </p:spPr>
        <p:txBody>
          <a:bodyPr/>
          <a:lstStyle/>
          <a:p>
            <a:pPr>
              <a:defRPr sz="4800"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solidFill>
                  <a:srgbClr val="F9BA42"/>
                </a:solidFill>
              </a:rPr>
              <a:t>AI</a:t>
            </a:r>
            <a:r>
              <a:t>-Sketcher</a:t>
            </a:r>
          </a:p>
        </p:txBody>
      </p:sp>
      <p:pic>
        <p:nvPicPr>
          <p:cNvPr id="41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b="10995"/>
          <a:stretch>
            <a:fillRect/>
          </a:stretch>
        </p:blipFill>
        <p:spPr>
          <a:xfrm>
            <a:off x="3689694" y="2671844"/>
            <a:ext cx="990501" cy="1322384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a hybrid deep learning model to automatically generate high quality sketch drawings by learning sequences of strokes"/>
          <p:cNvSpPr txBox="1"/>
          <p:nvPr/>
        </p:nvSpPr>
        <p:spPr>
          <a:xfrm>
            <a:off x="1665249" y="4228074"/>
            <a:ext cx="886150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>
                <a:solidFill>
                  <a:srgbClr val="A7A7A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hybrid deep learning model to automatically generate high quality sketch drawings by learning sequences of strokes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423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pic>
        <p:nvPicPr>
          <p:cNvPr id="424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8" name="成组"/>
          <p:cNvGrpSpPr/>
          <p:nvPr/>
        </p:nvGrpSpPr>
        <p:grpSpPr>
          <a:xfrm>
            <a:off x="2635033" y="2960575"/>
            <a:ext cx="928487" cy="545066"/>
            <a:chOff x="0" y="0"/>
            <a:chExt cx="928485" cy="545064"/>
          </a:xfrm>
        </p:grpSpPr>
        <p:sp>
          <p:nvSpPr>
            <p:cNvPr id="425" name="矩形"/>
            <p:cNvSpPr/>
            <p:nvPr/>
          </p:nvSpPr>
          <p:spPr>
            <a:xfrm>
              <a:off x="470404" y="0"/>
              <a:ext cx="458082" cy="5450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426" name="矩形"/>
            <p:cNvSpPr/>
            <p:nvPr/>
          </p:nvSpPr>
          <p:spPr>
            <a:xfrm>
              <a:off x="0" y="360820"/>
              <a:ext cx="603254" cy="1259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429" name="连接线"/>
            <p:cNvSpPr/>
            <p:nvPr/>
          </p:nvSpPr>
          <p:spPr>
            <a:xfrm>
              <a:off x="5079" y="34290"/>
              <a:ext cx="764541" cy="36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A conditional vector is used to ensure a high quality generation of sketches from multiple categories."/>
          <p:cNvSpPr txBox="1"/>
          <p:nvPr/>
        </p:nvSpPr>
        <p:spPr>
          <a:xfrm>
            <a:off x="6431629" y="1720957"/>
            <a:ext cx="5248662" cy="929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conditional vector is used to ensure a high quality generation of sketches from multiple categories.</a:t>
            </a:r>
          </a:p>
        </p:txBody>
      </p:sp>
      <p:pic>
        <p:nvPicPr>
          <p:cNvPr id="432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434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pic>
        <p:nvPicPr>
          <p:cNvPr id="435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0" name="成组"/>
          <p:cNvGrpSpPr/>
          <p:nvPr/>
        </p:nvGrpSpPr>
        <p:grpSpPr>
          <a:xfrm>
            <a:off x="2635033" y="2960575"/>
            <a:ext cx="928487" cy="545065"/>
            <a:chOff x="0" y="0"/>
            <a:chExt cx="928485" cy="545064"/>
          </a:xfrm>
        </p:grpSpPr>
        <p:sp>
          <p:nvSpPr>
            <p:cNvPr id="437" name="矩形"/>
            <p:cNvSpPr/>
            <p:nvPr/>
          </p:nvSpPr>
          <p:spPr>
            <a:xfrm>
              <a:off x="470404" y="0"/>
              <a:ext cx="458082" cy="5450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438" name="矩形"/>
            <p:cNvSpPr/>
            <p:nvPr/>
          </p:nvSpPr>
          <p:spPr>
            <a:xfrm>
              <a:off x="0" y="360820"/>
              <a:ext cx="603254" cy="1259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441" name="连接线"/>
            <p:cNvSpPr/>
            <p:nvPr/>
          </p:nvSpPr>
          <p:spPr>
            <a:xfrm>
              <a:off x="5079" y="34290"/>
              <a:ext cx="764541" cy="36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conditional vector</a:t>
            </a:r>
            <a:r>
              <a:t> is used to ensure a high quality generation of sketches from multiple categories.</a:t>
            </a:r>
          </a:p>
        </p:txBody>
      </p:sp>
      <p:sp>
        <p:nvSpPr>
          <p:cNvPr id="444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5006143" cy="929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fully-connected layer is introduced to estimate how the previous strokes will influence on the next stroke.</a:t>
            </a:r>
          </a:p>
        </p:txBody>
      </p:sp>
      <p:pic>
        <p:nvPicPr>
          <p:cNvPr id="445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447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pic>
        <p:nvPicPr>
          <p:cNvPr id="448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inf-01.png" descr="inf-01.png"/>
          <p:cNvPicPr>
            <a:picLocks noChangeAspect="1"/>
          </p:cNvPicPr>
          <p:nvPr/>
        </p:nvPicPr>
        <p:blipFill>
          <a:blip r:embed="rId5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4" name="成组"/>
          <p:cNvGrpSpPr/>
          <p:nvPr/>
        </p:nvGrpSpPr>
        <p:grpSpPr>
          <a:xfrm>
            <a:off x="2635033" y="2960575"/>
            <a:ext cx="928487" cy="545065"/>
            <a:chOff x="0" y="0"/>
            <a:chExt cx="928485" cy="545064"/>
          </a:xfrm>
        </p:grpSpPr>
        <p:sp>
          <p:nvSpPr>
            <p:cNvPr id="451" name="矩形"/>
            <p:cNvSpPr/>
            <p:nvPr/>
          </p:nvSpPr>
          <p:spPr>
            <a:xfrm>
              <a:off x="470404" y="0"/>
              <a:ext cx="458082" cy="5450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452" name="矩形"/>
            <p:cNvSpPr/>
            <p:nvPr/>
          </p:nvSpPr>
          <p:spPr>
            <a:xfrm>
              <a:off x="0" y="360820"/>
              <a:ext cx="603254" cy="1259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455" name="连接线"/>
            <p:cNvSpPr/>
            <p:nvPr/>
          </p:nvSpPr>
          <p:spPr>
            <a:xfrm>
              <a:off x="5079" y="34290"/>
              <a:ext cx="764541" cy="36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47325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fully-connected layer </a:t>
            </a:r>
            <a:r>
              <a:t>is introduced to estimate how the previous strokes will influence on the next stroke.</a:t>
            </a:r>
          </a:p>
        </p:txBody>
      </p:sp>
      <p:sp>
        <p:nvSpPr>
          <p:cNvPr id="458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conditional vector</a:t>
            </a:r>
            <a:r>
              <a:t> is used to ensure a high quality generation of sketches from multiple categories.</a:t>
            </a:r>
          </a:p>
        </p:txBody>
      </p:sp>
      <p:pic>
        <p:nvPicPr>
          <p:cNvPr id="459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461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grpSp>
        <p:nvGrpSpPr>
          <p:cNvPr id="470" name="成组"/>
          <p:cNvGrpSpPr/>
          <p:nvPr/>
        </p:nvGrpSpPr>
        <p:grpSpPr>
          <a:xfrm>
            <a:off x="88569" y="1350517"/>
            <a:ext cx="6283487" cy="4664186"/>
            <a:chOff x="0" y="0"/>
            <a:chExt cx="6283485" cy="4664184"/>
          </a:xfrm>
        </p:grpSpPr>
        <p:pic>
          <p:nvPicPr>
            <p:cNvPr id="462" name="sketcher-01.png" descr="sketcher-0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1590" t="12694" r="27293" b="17594"/>
            <a:stretch>
              <a:fillRect/>
            </a:stretch>
          </p:blipFill>
          <p:spPr>
            <a:xfrm>
              <a:off x="1156467" y="124732"/>
              <a:ext cx="2866077" cy="45394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3" name="model A-01.png" descr="model A-0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4314" t="43708" r="31858" b="38539"/>
            <a:stretch>
              <a:fillRect/>
            </a:stretch>
          </p:blipFill>
          <p:spPr>
            <a:xfrm>
              <a:off x="2344106" y="2172841"/>
              <a:ext cx="1273533" cy="1155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4" name="cnn-01.png" descr="cnn-0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2730" t="10679" r="3198" b="18093"/>
            <a:stretch>
              <a:fillRect/>
            </a:stretch>
          </p:blipFill>
          <p:spPr>
            <a:xfrm>
              <a:off x="3145191" y="0"/>
              <a:ext cx="3138295" cy="4638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5" name="inf-01.png" descr="inf-01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1976" t="34355" r="35686" b="28629"/>
            <a:stretch>
              <a:fillRect/>
            </a:stretch>
          </p:blipFill>
          <p:spPr>
            <a:xfrm>
              <a:off x="0" y="1464340"/>
              <a:ext cx="2978521" cy="2410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9" name="成组"/>
            <p:cNvGrpSpPr/>
            <p:nvPr/>
          </p:nvGrpSpPr>
          <p:grpSpPr>
            <a:xfrm>
              <a:off x="2546463" y="1610058"/>
              <a:ext cx="928487" cy="545065"/>
              <a:chOff x="0" y="0"/>
              <a:chExt cx="928485" cy="545064"/>
            </a:xfrm>
          </p:grpSpPr>
          <p:sp>
            <p:nvSpPr>
              <p:cNvPr id="466" name="矩形"/>
              <p:cNvSpPr/>
              <p:nvPr/>
            </p:nvSpPr>
            <p:spPr>
              <a:xfrm>
                <a:off x="470404" y="0"/>
                <a:ext cx="458082" cy="5450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4"/>
                    </a:solidFill>
                  </a:defRPr>
                </a:pPr>
                <a:endParaRPr/>
              </a:p>
            </p:txBody>
          </p:sp>
          <p:sp>
            <p:nvSpPr>
              <p:cNvPr id="467" name="矩形"/>
              <p:cNvSpPr/>
              <p:nvPr/>
            </p:nvSpPr>
            <p:spPr>
              <a:xfrm>
                <a:off x="0" y="360820"/>
                <a:ext cx="603254" cy="1259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4"/>
                    </a:solidFill>
                  </a:defRPr>
                </a:pPr>
                <a:endParaRPr/>
              </a:p>
            </p:txBody>
          </p:sp>
          <p:sp>
            <p:nvSpPr>
              <p:cNvPr id="472" name="连接线"/>
              <p:cNvSpPr/>
              <p:nvPr/>
            </p:nvSpPr>
            <p:spPr>
              <a:xfrm>
                <a:off x="5079" y="34290"/>
                <a:ext cx="764541" cy="361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sp>
        <p:nvSpPr>
          <p:cNvPr id="471" name="A CNN-based autoencoder is employed to capture the spatial information of a training set."/>
          <p:cNvSpPr txBox="1"/>
          <p:nvPr/>
        </p:nvSpPr>
        <p:spPr>
          <a:xfrm>
            <a:off x="6431803" y="4089017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CNN-based autoencoder is employed to capture the spatial information of a training set.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 conditional vector </a:t>
            </a:r>
            <a:r>
              <a:rPr b="0"/>
              <a:t>is used to ensure a high quality generation of sketches from multiple categories.</a:t>
            </a:r>
          </a:p>
        </p:txBody>
      </p:sp>
      <p:sp>
        <p:nvSpPr>
          <p:cNvPr id="475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47325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fully-connected layer </a:t>
            </a:r>
            <a:r>
              <a:t>is introduced to estimate how the previous strokes will influence on the next stroke.</a:t>
            </a:r>
          </a:p>
        </p:txBody>
      </p:sp>
      <p:pic>
        <p:nvPicPr>
          <p:cNvPr id="476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478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pic>
        <p:nvPicPr>
          <p:cNvPr id="479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cnn-01.png" descr="cnn-01.png"/>
          <p:cNvPicPr>
            <a:picLocks noChangeAspect="1"/>
          </p:cNvPicPr>
          <p:nvPr/>
        </p:nvPicPr>
        <p:blipFill>
          <a:blip r:embed="rId5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A CNN-based autoencoder is employed to capture the spatial information of a training set."/>
          <p:cNvSpPr txBox="1"/>
          <p:nvPr/>
        </p:nvSpPr>
        <p:spPr>
          <a:xfrm>
            <a:off x="6431803" y="4089017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CNN-based autoencoder</a:t>
            </a:r>
            <a:r>
              <a:t> is employed to capture the spatial information of a training set.</a:t>
            </a:r>
          </a:p>
        </p:txBody>
      </p:sp>
      <p:sp>
        <p:nvSpPr>
          <p:cNvPr id="484" name="Loss function is modified."/>
          <p:cNvSpPr txBox="1"/>
          <p:nvPr/>
        </p:nvSpPr>
        <p:spPr>
          <a:xfrm>
            <a:off x="6427447" y="4985093"/>
            <a:ext cx="279190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Clr>
                <a:srgbClr val="FFA448"/>
              </a:buClr>
              <a:buSzPct val="100000"/>
              <a:buChar char="•"/>
              <a:defRPr sz="1600" b="1">
                <a:solidFill>
                  <a:srgbClr val="FFA64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Loss function is modified.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8274" y="2116152"/>
            <a:ext cx="3909909" cy="335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1013" y="2116152"/>
            <a:ext cx="4319740" cy="335226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itle 8"/>
          <p:cNvSpPr txBox="1">
            <a:spLocks noGrp="1"/>
          </p:cNvSpPr>
          <p:nvPr>
            <p:ph type="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/>
          <a:lstStyle/>
          <a:p>
            <a:pPr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BACKGROUND </a:t>
            </a:r>
            <a:r>
              <a:rPr sz="1800">
                <a:solidFill>
                  <a:srgbClr val="494949"/>
                </a:solidFill>
              </a:rPr>
              <a:t>- Children’s Drawings</a:t>
            </a:r>
          </a:p>
        </p:txBody>
      </p:sp>
      <p:pic>
        <p:nvPicPr>
          <p:cNvPr id="150" name="线条" descr="线条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conditional vector</a:t>
            </a:r>
            <a:r>
              <a:t> is used to ensure a high quality generation of sketches from multiple categories.</a:t>
            </a:r>
          </a:p>
        </p:txBody>
      </p:sp>
      <p:sp>
        <p:nvSpPr>
          <p:cNvPr id="487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47325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fully-connected layer </a:t>
            </a:r>
            <a:r>
              <a:t>is introduced to estimate how the previous strokes will influence on the next stroke.</a:t>
            </a:r>
          </a:p>
        </p:txBody>
      </p:sp>
      <p:pic>
        <p:nvPicPr>
          <p:cNvPr id="488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490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pic>
        <p:nvPicPr>
          <p:cNvPr id="491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cnn-01.png" descr="cnn-01.png"/>
          <p:cNvPicPr>
            <a:picLocks noChangeAspect="1"/>
          </p:cNvPicPr>
          <p:nvPr/>
        </p:nvPicPr>
        <p:blipFill>
          <a:blip r:embed="rId5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A CNN-based autoencoder is employed to capture the spatial information of a training set."/>
          <p:cNvSpPr txBox="1"/>
          <p:nvPr/>
        </p:nvSpPr>
        <p:spPr>
          <a:xfrm>
            <a:off x="6431803" y="4089017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CNN-based autoencoder</a:t>
            </a:r>
            <a:r>
              <a:t> is employed to capture the spatial information of a training set.</a:t>
            </a:r>
          </a:p>
        </p:txBody>
      </p:sp>
      <p:sp>
        <p:nvSpPr>
          <p:cNvPr id="496" name="Loss function is modified."/>
          <p:cNvSpPr txBox="1"/>
          <p:nvPr/>
        </p:nvSpPr>
        <p:spPr>
          <a:xfrm>
            <a:off x="6427447" y="4985093"/>
            <a:ext cx="271001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Clr>
                <a:srgbClr val="000000"/>
              </a:buClr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Loss function </a:t>
            </a:r>
            <a:r>
              <a:rPr b="0"/>
              <a:t>is modified.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A64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conditional vector is used to ensure a high quality generation of sketches from multiple categories.</a:t>
            </a:r>
          </a:p>
        </p:txBody>
      </p:sp>
      <p:sp>
        <p:nvSpPr>
          <p:cNvPr id="499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47325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fully-connected layer </a:t>
            </a:r>
            <a:r>
              <a:t>is introduced to estimate how the previous strokes will influence on the next stroke.</a:t>
            </a:r>
          </a:p>
        </p:txBody>
      </p:sp>
      <p:pic>
        <p:nvPicPr>
          <p:cNvPr id="500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502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pic>
        <p:nvPicPr>
          <p:cNvPr id="503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cnn-01.png" descr="cnn-01.png"/>
          <p:cNvPicPr>
            <a:picLocks noChangeAspect="1"/>
          </p:cNvPicPr>
          <p:nvPr/>
        </p:nvPicPr>
        <p:blipFill>
          <a:blip r:embed="rId5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A CNN-based autoencoder is employed to capture the spatial information of a training set."/>
          <p:cNvSpPr txBox="1"/>
          <p:nvPr/>
        </p:nvSpPr>
        <p:spPr>
          <a:xfrm>
            <a:off x="6431803" y="4089017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CNN-based autoencoder</a:t>
            </a:r>
            <a:r>
              <a:t> is employed to capture the spatial information of a training set.</a:t>
            </a:r>
          </a:p>
        </p:txBody>
      </p:sp>
      <p:sp>
        <p:nvSpPr>
          <p:cNvPr id="508" name="Loss function is modified."/>
          <p:cNvSpPr txBox="1"/>
          <p:nvPr/>
        </p:nvSpPr>
        <p:spPr>
          <a:xfrm>
            <a:off x="6427447" y="4985093"/>
            <a:ext cx="271001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Clr>
                <a:srgbClr val="000000"/>
              </a:buClr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Loss function </a:t>
            </a:r>
            <a:r>
              <a:rPr b="0"/>
              <a:t>is modified.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512" name="AI-SKETCHER - Conditional Sequence-to-Sequence VAE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Conditional Sequence-to-Sequence VAE</a:t>
            </a:r>
          </a:p>
        </p:txBody>
      </p:sp>
      <p:pic>
        <p:nvPicPr>
          <p:cNvPr id="513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cnn-01.png" descr="cnn-01.png"/>
          <p:cNvPicPr>
            <a:picLocks noChangeAspect="1"/>
          </p:cNvPicPr>
          <p:nvPr/>
        </p:nvPicPr>
        <p:blipFill>
          <a:blip r:embed="rId5">
            <a:alphaModFix amt="30484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nf-01.png" descr="inf-01.png"/>
          <p:cNvPicPr>
            <a:picLocks noChangeAspect="1"/>
          </p:cNvPicPr>
          <p:nvPr/>
        </p:nvPicPr>
        <p:blipFill>
          <a:blip r:embed="rId6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A64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conditional vector is used to ensure a high quality generation of sketches from multiple categories.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521" name="AI-SKETCHER - Conditional Sequence-to-Sequence VAE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Conditional Sequence-to-Sequence VAE</a:t>
            </a:r>
          </a:p>
        </p:txBody>
      </p:sp>
      <p:pic>
        <p:nvPicPr>
          <p:cNvPr id="522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cnn-01.png" descr="cnn-01.png"/>
          <p:cNvPicPr>
            <a:picLocks noChangeAspect="1"/>
          </p:cNvPicPr>
          <p:nvPr/>
        </p:nvPicPr>
        <p:blipFill>
          <a:blip r:embed="rId5">
            <a:alphaModFix amt="30484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inf-01.png" descr="inf-01.png"/>
          <p:cNvPicPr>
            <a:picLocks noChangeAspect="1"/>
          </p:cNvPicPr>
          <p:nvPr/>
        </p:nvPicPr>
        <p:blipFill>
          <a:blip r:embed="rId6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Encoder: Bidirectional RNN"/>
          <p:cNvSpPr txBox="1"/>
          <p:nvPr/>
        </p:nvSpPr>
        <p:spPr>
          <a:xfrm>
            <a:off x="6538893" y="2699306"/>
            <a:ext cx="300713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Encoder: </a:t>
            </a:r>
            <a:r>
              <a:rPr b="0"/>
              <a:t>Bidirectional RNN</a:t>
            </a:r>
          </a:p>
        </p:txBody>
      </p:sp>
      <p:sp>
        <p:nvSpPr>
          <p:cNvPr id="527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A64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conditional vector is used to ensure a high quality generation of sketches from multiple categories.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531" name="AI-SKETCHER - Conditional Sequence-to-Sequence VAE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Conditional Sequence-to-Sequence VAE</a:t>
            </a:r>
          </a:p>
        </p:txBody>
      </p:sp>
      <p:pic>
        <p:nvPicPr>
          <p:cNvPr id="532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cnn-01.png" descr="cnn-01.png"/>
          <p:cNvPicPr>
            <a:picLocks noChangeAspect="1"/>
          </p:cNvPicPr>
          <p:nvPr/>
        </p:nvPicPr>
        <p:blipFill>
          <a:blip r:embed="rId5">
            <a:alphaModFix amt="30484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nf-01.png" descr="inf-01.png"/>
          <p:cNvPicPr>
            <a:picLocks noChangeAspect="1"/>
          </p:cNvPicPr>
          <p:nvPr/>
        </p:nvPicPr>
        <p:blipFill>
          <a:blip r:embed="rId6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矩形"/>
          <p:cNvSpPr/>
          <p:nvPr/>
        </p:nvSpPr>
        <p:spPr>
          <a:xfrm>
            <a:off x="1345672" y="4116277"/>
            <a:ext cx="2134791" cy="1868952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pic>
        <p:nvPicPr>
          <p:cNvPr id="537" name="屏幕快照 2018-11-12 22.57.31.png" descr="屏幕快照 2018-11-12 22.57.3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47940" y="3604554"/>
            <a:ext cx="3263901" cy="71120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Xs: the sequences of strokes."/>
          <p:cNvSpPr txBox="1"/>
          <p:nvPr/>
        </p:nvSpPr>
        <p:spPr>
          <a:xfrm>
            <a:off x="6642401" y="3023558"/>
            <a:ext cx="3725586" cy="470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t>: the sequences of strokes.</a:t>
            </a:r>
          </a:p>
        </p:txBody>
      </p:sp>
      <p:sp>
        <p:nvSpPr>
          <p:cNvPr id="539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A64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conditional vector is used to ensure a high quality generation of sketches from multiple categories.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543" name="AI-SKETCHER - Conditional Sequence-to-Sequence VAE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Conditional Sequence-to-Sequence VAE</a:t>
            </a:r>
          </a:p>
        </p:txBody>
      </p:sp>
      <p:pic>
        <p:nvPicPr>
          <p:cNvPr id="544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cnn-01.png" descr="cnn-01.png"/>
          <p:cNvPicPr>
            <a:picLocks noChangeAspect="1"/>
          </p:cNvPicPr>
          <p:nvPr/>
        </p:nvPicPr>
        <p:blipFill>
          <a:blip r:embed="rId5">
            <a:alphaModFix amt="30484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nf-01.png" descr="inf-01.png"/>
          <p:cNvPicPr>
            <a:picLocks noChangeAspect="1"/>
          </p:cNvPicPr>
          <p:nvPr/>
        </p:nvPicPr>
        <p:blipFill>
          <a:blip r:embed="rId6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  is a k-dimensional one-hot conditional vector with k indicates the number of conditions."/>
          <p:cNvSpPr txBox="1"/>
          <p:nvPr/>
        </p:nvSpPr>
        <p:spPr>
          <a:xfrm>
            <a:off x="6653078" y="3627102"/>
            <a:ext cx="3876778" cy="1087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b="1" i="1">
                <a:solidFill>
                  <a:srgbClr val="FFC0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t>  is a k-dimensional one-hot conditional vector with k indicates the number of conditions.</a:t>
            </a:r>
          </a:p>
        </p:txBody>
      </p:sp>
      <p:grpSp>
        <p:nvGrpSpPr>
          <p:cNvPr id="551" name="成组"/>
          <p:cNvGrpSpPr/>
          <p:nvPr/>
        </p:nvGrpSpPr>
        <p:grpSpPr>
          <a:xfrm>
            <a:off x="6639864" y="2937091"/>
            <a:ext cx="2435506" cy="514351"/>
            <a:chOff x="0" y="0"/>
            <a:chExt cx="2435505" cy="514350"/>
          </a:xfrm>
        </p:grpSpPr>
        <p:pic>
          <p:nvPicPr>
            <p:cNvPr id="549" name="屏幕快照 2018-11-12 23.04.39.png" descr="屏幕快照 2018-11-12 23.04.3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143000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0" name="屏幕快照 2018-11-12 23.04.45.png" descr="屏幕快照 2018-11-12 23.04.45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t="16670"/>
            <a:stretch>
              <a:fillRect/>
            </a:stretch>
          </p:blipFill>
          <p:spPr>
            <a:xfrm>
              <a:off x="1152805" y="48705"/>
              <a:ext cx="1282701" cy="465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2" name="矩形"/>
          <p:cNvSpPr/>
          <p:nvPr/>
        </p:nvSpPr>
        <p:spPr>
          <a:xfrm>
            <a:off x="2590458" y="3517425"/>
            <a:ext cx="1222773" cy="1030486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553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A64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conditional vector is used to ensure a high quality generation of sketches from multiple categories.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557" name="AI-SKETCHER - Conditional Sequence-to-Sequence VAE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Conditional Sequence-to-Sequence VAE</a:t>
            </a:r>
          </a:p>
        </p:txBody>
      </p:sp>
      <p:pic>
        <p:nvPicPr>
          <p:cNvPr id="558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cnn-01.png" descr="cnn-01.png"/>
          <p:cNvPicPr>
            <a:picLocks noChangeAspect="1"/>
          </p:cNvPicPr>
          <p:nvPr/>
        </p:nvPicPr>
        <p:blipFill>
          <a:blip r:embed="rId5">
            <a:alphaModFix amt="30484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nf-01.png" descr="inf-01.png"/>
          <p:cNvPicPr>
            <a:picLocks noChangeAspect="1"/>
          </p:cNvPicPr>
          <p:nvPr/>
        </p:nvPicPr>
        <p:blipFill>
          <a:blip r:embed="rId6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hc    is further transformed into two vectors to capture the distributions of the training strokes:"/>
          <p:cNvSpPr txBox="1"/>
          <p:nvPr/>
        </p:nvSpPr>
        <p:spPr>
          <a:xfrm>
            <a:off x="6646347" y="2937091"/>
            <a:ext cx="4259796" cy="1119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t>    is further transformed into two vectors to capture the distributions of the training strokes:</a:t>
            </a:r>
          </a:p>
        </p:txBody>
      </p:sp>
      <p:pic>
        <p:nvPicPr>
          <p:cNvPr id="563" name="屏幕快照 2018-11-12 23.11.54.png" descr="屏幕快照 2018-11-12 23.11.5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38893" y="4177256"/>
            <a:ext cx="2831684" cy="626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屏幕快照 2018-11-12 23.16.23.png" descr="屏幕快照 2018-11-12 23.16.2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78782" y="4734624"/>
            <a:ext cx="3521424" cy="101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屏幕快照 2018-11-12 23.04.39.png" descr="屏幕快照 2018-11-12 23.04.39.png"/>
          <p:cNvPicPr>
            <a:picLocks noChangeAspect="1"/>
          </p:cNvPicPr>
          <p:nvPr/>
        </p:nvPicPr>
        <p:blipFill>
          <a:blip r:embed="rId9">
            <a:extLst/>
          </a:blip>
          <a:srcRect r="58461"/>
          <a:stretch>
            <a:fillRect/>
          </a:stretch>
        </p:blipFill>
        <p:spPr>
          <a:xfrm>
            <a:off x="6637159" y="2937091"/>
            <a:ext cx="474789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矩形"/>
          <p:cNvSpPr/>
          <p:nvPr/>
        </p:nvSpPr>
        <p:spPr>
          <a:xfrm>
            <a:off x="1965355" y="3556123"/>
            <a:ext cx="822840" cy="227067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567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A64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conditional vector is used to ensure a high quality generation of sketches from multiple categories.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571" name="AI-SKETCHER - Conditional Sequence-to-Sequence VAE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Conditional Sequence-to-Sequence VAE</a:t>
            </a:r>
          </a:p>
        </p:txBody>
      </p:sp>
      <p:pic>
        <p:nvPicPr>
          <p:cNvPr id="572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cnn-01.png" descr="cnn-01.png"/>
          <p:cNvPicPr>
            <a:picLocks noChangeAspect="1"/>
          </p:cNvPicPr>
          <p:nvPr/>
        </p:nvPicPr>
        <p:blipFill>
          <a:blip r:embed="rId5">
            <a:alphaModFix amt="30484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inf-01.png" descr="inf-01.png"/>
          <p:cNvPicPr>
            <a:picLocks noChangeAspect="1"/>
          </p:cNvPicPr>
          <p:nvPr/>
        </p:nvPicPr>
        <p:blipFill>
          <a:blip r:embed="rId6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A latent vector has been randomly sampled from the distributions for generating the next strokes:"/>
          <p:cNvSpPr txBox="1"/>
          <p:nvPr/>
        </p:nvSpPr>
        <p:spPr>
          <a:xfrm>
            <a:off x="6632775" y="2937091"/>
            <a:ext cx="37255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latent vector has been randomly sampled from the distributions for generating the next strokes:</a:t>
            </a:r>
          </a:p>
        </p:txBody>
      </p:sp>
      <p:pic>
        <p:nvPicPr>
          <p:cNvPr id="577" name="屏幕快照 2018-11-12 23.19.29.png" descr="屏幕快照 2018-11-12 23.19.2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38893" y="4175978"/>
            <a:ext cx="2414462" cy="520549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矩形"/>
          <p:cNvSpPr/>
          <p:nvPr/>
        </p:nvSpPr>
        <p:spPr>
          <a:xfrm>
            <a:off x="2000143" y="3069531"/>
            <a:ext cx="789901" cy="718938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579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A64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conditional vector is used to ensure a high quality generation of sketches from multiple categories.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583" name="AI-SKETCHER - Conditional Sequence-to-Sequence VAE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Conditional Sequence-to-Sequence VAE</a:t>
            </a:r>
          </a:p>
        </p:txBody>
      </p:sp>
      <p:pic>
        <p:nvPicPr>
          <p:cNvPr id="584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cnn-01.png" descr="cnn-01.png"/>
          <p:cNvPicPr>
            <a:picLocks noChangeAspect="1"/>
          </p:cNvPicPr>
          <p:nvPr/>
        </p:nvPicPr>
        <p:blipFill>
          <a:blip r:embed="rId5">
            <a:alphaModFix amt="30484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inf-01.png" descr="inf-01.png"/>
          <p:cNvPicPr>
            <a:picLocks noChangeAspect="1"/>
          </p:cNvPicPr>
          <p:nvPr/>
        </p:nvPicPr>
        <p:blipFill>
          <a:blip r:embed="rId6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For decoding…"/>
          <p:cNvSpPr txBox="1"/>
          <p:nvPr/>
        </p:nvSpPr>
        <p:spPr>
          <a:xfrm>
            <a:off x="6600190" y="2621469"/>
            <a:ext cx="4911541" cy="332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For decoding </a:t>
            </a:r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t> is concatenated together with the image feature vector 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t>, the latent influence vector 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t>, the conditional vector 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t>and the last stroke vector 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t>: </a:t>
            </a:r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            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z = </a:t>
            </a:r>
            <a:r>
              <a:rPr sz="2600"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r>
              <a:rPr sz="2400" b="1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r>
              <a:rPr sz="2400" b="1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26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9" name="屏幕快照 2018-11-13 上午11.00.10.png" descr="屏幕快照 2018-11-13 上午11.00.10.png"/>
          <p:cNvPicPr>
            <a:picLocks noChangeAspect="1"/>
          </p:cNvPicPr>
          <p:nvPr/>
        </p:nvPicPr>
        <p:blipFill>
          <a:blip r:embed="rId7">
            <a:extLst/>
          </a:blip>
          <a:srcRect l="1883" r="1883"/>
          <a:stretch>
            <a:fillRect/>
          </a:stretch>
        </p:blipFill>
        <p:spPr>
          <a:xfrm>
            <a:off x="7858191" y="5775671"/>
            <a:ext cx="2395422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2" name="成组"/>
          <p:cNvGrpSpPr/>
          <p:nvPr/>
        </p:nvGrpSpPr>
        <p:grpSpPr>
          <a:xfrm>
            <a:off x="8930230" y="5020887"/>
            <a:ext cx="200661" cy="818281"/>
            <a:chOff x="0" y="0"/>
            <a:chExt cx="200659" cy="818279"/>
          </a:xfrm>
        </p:grpSpPr>
        <p:sp>
          <p:nvSpPr>
            <p:cNvPr id="590" name="线条"/>
            <p:cNvSpPr/>
            <p:nvPr/>
          </p:nvSpPr>
          <p:spPr>
            <a:xfrm flipH="1">
              <a:off x="100329" y="80598"/>
              <a:ext cx="1" cy="737682"/>
            </a:xfrm>
            <a:prstGeom prst="line">
              <a:avLst/>
            </a:prstGeom>
            <a:noFill/>
            <a:ln w="50800" cap="flat">
              <a:solidFill>
                <a:srgbClr val="DADADA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591" name="圆形"/>
            <p:cNvSpPr/>
            <p:nvPr/>
          </p:nvSpPr>
          <p:spPr>
            <a:xfrm>
              <a:off x="0" y="0"/>
              <a:ext cx="200660" cy="200660"/>
            </a:xfrm>
            <a:prstGeom prst="ellipse">
              <a:avLst/>
            </a:prstGeom>
            <a:solidFill>
              <a:srgbClr val="DADA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4"/>
                  </a:solidFill>
                </a:defRPr>
              </a:pPr>
              <a:endParaRPr/>
            </a:p>
          </p:txBody>
        </p:sp>
      </p:grpSp>
      <p:sp>
        <p:nvSpPr>
          <p:cNvPr id="593" name="矩形"/>
          <p:cNvSpPr/>
          <p:nvPr/>
        </p:nvSpPr>
        <p:spPr>
          <a:xfrm>
            <a:off x="517632" y="2752782"/>
            <a:ext cx="3990651" cy="1274764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pic>
        <p:nvPicPr>
          <p:cNvPr id="594" name="inf-01.png" descr="inf-01.png"/>
          <p:cNvPicPr>
            <a:picLocks noChangeAspect="1"/>
          </p:cNvPicPr>
          <p:nvPr/>
        </p:nvPicPr>
        <p:blipFill>
          <a:blip r:embed="rId8">
            <a:extLst/>
          </a:blip>
          <a:srcRect l="36705" t="36405" r="35686" b="51646"/>
          <a:stretch>
            <a:fillRect/>
          </a:stretch>
        </p:blipFill>
        <p:spPr>
          <a:xfrm>
            <a:off x="524148" y="2948318"/>
            <a:ext cx="2542942" cy="77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cnn-01.png" descr="cnn-01.png"/>
          <p:cNvPicPr>
            <a:picLocks noChangeAspect="1"/>
          </p:cNvPicPr>
          <p:nvPr/>
        </p:nvPicPr>
        <p:blipFill>
          <a:blip r:embed="rId9">
            <a:extLst/>
          </a:blip>
          <a:srcRect l="66149" t="35586" r="23624" b="48499"/>
          <a:stretch>
            <a:fillRect/>
          </a:stretch>
        </p:blipFill>
        <p:spPr>
          <a:xfrm>
            <a:off x="3548702" y="2972358"/>
            <a:ext cx="941937" cy="1036315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A64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conditional vector is used to ensure a high quality generation of sketches from multiple categories.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600" name="AI-SKETCHER - Conditional Sequence-to-Sequence VAE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Conditional Sequence-to-Sequence VAE</a:t>
            </a:r>
          </a:p>
        </p:txBody>
      </p:sp>
      <p:pic>
        <p:nvPicPr>
          <p:cNvPr id="601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cnn-01.png" descr="cnn-01.png"/>
          <p:cNvPicPr>
            <a:picLocks noChangeAspect="1"/>
          </p:cNvPicPr>
          <p:nvPr/>
        </p:nvPicPr>
        <p:blipFill>
          <a:blip r:embed="rId5">
            <a:alphaModFix amt="30484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nf-01.png" descr="inf-01.png"/>
          <p:cNvPicPr>
            <a:picLocks noChangeAspect="1"/>
          </p:cNvPicPr>
          <p:nvPr/>
        </p:nvPicPr>
        <p:blipFill>
          <a:blip r:embed="rId6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Y: the parameters of a Gaussian mixture model (GMM) employed for predicting the next stroke."/>
          <p:cNvSpPr txBox="1"/>
          <p:nvPr/>
        </p:nvSpPr>
        <p:spPr>
          <a:xfrm>
            <a:off x="6601928" y="3193794"/>
            <a:ext cx="4908065" cy="207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1"/>
              <a:t>: </a:t>
            </a:r>
            <a:r>
              <a:rPr b="0"/>
              <a:t>the parameters of a Gaussian mixture model (GMM) employed for </a:t>
            </a:r>
            <a:r>
              <a:rPr>
                <a:solidFill>
                  <a:srgbClr val="F7C242"/>
                </a:solidFill>
              </a:rPr>
              <a:t>predicting the next stroke.</a:t>
            </a:r>
            <a:endParaRPr b="0"/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endParaRPr b="0"/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endParaRPr b="0"/>
          </a:p>
        </p:txBody>
      </p:sp>
      <p:pic>
        <p:nvPicPr>
          <p:cNvPr id="606" name="屏幕快照 2018-11-13 上午11.12.02.png" descr="屏幕快照 2018-11-13 上午11.12.02.png"/>
          <p:cNvPicPr>
            <a:picLocks noChangeAspect="1"/>
          </p:cNvPicPr>
          <p:nvPr/>
        </p:nvPicPr>
        <p:blipFill>
          <a:blip r:embed="rId7">
            <a:extLst/>
          </a:blip>
          <a:srcRect l="37132" t="7125" r="20103" b="67219"/>
          <a:stretch>
            <a:fillRect/>
          </a:stretch>
        </p:blipFill>
        <p:spPr>
          <a:xfrm>
            <a:off x="7513376" y="4467594"/>
            <a:ext cx="2509160" cy="462661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矩形"/>
          <p:cNvSpPr/>
          <p:nvPr/>
        </p:nvSpPr>
        <p:spPr>
          <a:xfrm>
            <a:off x="3199917" y="2402739"/>
            <a:ext cx="648880" cy="320350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608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A64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conditional vector is used to ensure a high quality generation of sketches from multiple categories.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8"/>
          <p:cNvSpPr txBox="1">
            <a:spLocks noGrp="1"/>
          </p:cNvSpPr>
          <p:nvPr>
            <p:ph type="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/>
          <a:lstStyle/>
          <a:p>
            <a:pPr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BACKGROUND </a:t>
            </a:r>
            <a:r>
              <a:rPr sz="1800">
                <a:solidFill>
                  <a:srgbClr val="494949"/>
                </a:solidFill>
              </a:rPr>
              <a:t>- Design Sketches</a:t>
            </a:r>
          </a:p>
        </p:txBody>
      </p:sp>
      <p:pic>
        <p:nvPicPr>
          <p:cNvPr id="161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5" y="1592119"/>
            <a:ext cx="10638220" cy="44969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612" name="AI-SKETCHER - Conditional Sequence-to-Sequence VAE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Conditional Sequence-to-Sequence VAE</a:t>
            </a:r>
          </a:p>
        </p:txBody>
      </p:sp>
      <p:pic>
        <p:nvPicPr>
          <p:cNvPr id="613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cnn-01.png" descr="cnn-01.png"/>
          <p:cNvPicPr>
            <a:picLocks noChangeAspect="1"/>
          </p:cNvPicPr>
          <p:nvPr/>
        </p:nvPicPr>
        <p:blipFill>
          <a:blip r:embed="rId5">
            <a:alphaModFix amt="30484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inf-01.png" descr="inf-01.png"/>
          <p:cNvPicPr>
            <a:picLocks noChangeAspect="1"/>
          </p:cNvPicPr>
          <p:nvPr/>
        </p:nvPicPr>
        <p:blipFill>
          <a:blip r:embed="rId6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predict the probabilities of the relative position of the next drawing point:"/>
          <p:cNvSpPr txBox="1"/>
          <p:nvPr/>
        </p:nvSpPr>
        <p:spPr>
          <a:xfrm>
            <a:off x="6606067" y="3046554"/>
            <a:ext cx="4485330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predict the </a:t>
            </a:r>
            <a:r>
              <a:rPr>
                <a:solidFill>
                  <a:srgbClr val="F4C343"/>
                </a:solidFill>
              </a:rPr>
              <a:t>probabilities</a:t>
            </a:r>
            <a:r>
              <a:t> of the relative position of the next drawing point:</a:t>
            </a:r>
          </a:p>
        </p:txBody>
      </p:sp>
      <p:pic>
        <p:nvPicPr>
          <p:cNvPr id="618" name="屏幕快照 2018-11-13 上午11.38.56.png" descr="屏幕快照 2018-11-13 上午11.38.56.png"/>
          <p:cNvPicPr>
            <a:picLocks noChangeAspect="1"/>
          </p:cNvPicPr>
          <p:nvPr/>
        </p:nvPicPr>
        <p:blipFill>
          <a:blip r:embed="rId7">
            <a:extLst/>
          </a:blip>
          <a:srcRect t="10953" b="10953"/>
          <a:stretch>
            <a:fillRect/>
          </a:stretch>
        </p:blipFill>
        <p:spPr>
          <a:xfrm>
            <a:off x="7718431" y="3861218"/>
            <a:ext cx="2260601" cy="317369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矩形"/>
          <p:cNvSpPr/>
          <p:nvPr/>
        </p:nvSpPr>
        <p:spPr>
          <a:xfrm>
            <a:off x="3115950" y="1630716"/>
            <a:ext cx="648880" cy="320351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620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A64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conditional vector is used to ensure a high quality generation of sketches from multiple categories.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 conditional vector </a:t>
            </a:r>
            <a:r>
              <a:rPr b="0"/>
              <a:t>is used to ensure a high quality generation of sketches from multiple categories.</a:t>
            </a:r>
          </a:p>
        </p:txBody>
      </p:sp>
      <p:sp>
        <p:nvSpPr>
          <p:cNvPr id="623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47325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fully-connected layer </a:t>
            </a:r>
            <a:r>
              <a:t>is introduced to estimate how the previous strokes will influence on the next stroke.</a:t>
            </a:r>
          </a:p>
        </p:txBody>
      </p:sp>
      <p:pic>
        <p:nvPicPr>
          <p:cNvPr id="624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626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pic>
        <p:nvPicPr>
          <p:cNvPr id="627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cnn-01.png" descr="cnn-01.png"/>
          <p:cNvPicPr>
            <a:picLocks noChangeAspect="1"/>
          </p:cNvPicPr>
          <p:nvPr/>
        </p:nvPicPr>
        <p:blipFill>
          <a:blip r:embed="rId5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A CNN-based autoencoder is employed to capture the spatial information of a training set."/>
          <p:cNvSpPr txBox="1"/>
          <p:nvPr/>
        </p:nvSpPr>
        <p:spPr>
          <a:xfrm>
            <a:off x="6431803" y="4089017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CNN-based autoencoder</a:t>
            </a:r>
            <a:r>
              <a:t> is employed to capture the spatial information of a training set.</a:t>
            </a:r>
          </a:p>
        </p:txBody>
      </p:sp>
      <p:sp>
        <p:nvSpPr>
          <p:cNvPr id="632" name="Loss function is modified."/>
          <p:cNvSpPr txBox="1"/>
          <p:nvPr/>
        </p:nvSpPr>
        <p:spPr>
          <a:xfrm>
            <a:off x="6427447" y="4985093"/>
            <a:ext cx="271001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Clr>
                <a:srgbClr val="000000"/>
              </a:buClr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Loss function </a:t>
            </a:r>
            <a:r>
              <a:rPr b="0"/>
              <a:t>is modified.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 conditional vector </a:t>
            </a:r>
            <a:r>
              <a:rPr b="0"/>
              <a:t>is used to ensure a high quality generation of sketches from multiple categories.</a:t>
            </a:r>
          </a:p>
        </p:txBody>
      </p:sp>
      <p:sp>
        <p:nvSpPr>
          <p:cNvPr id="635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500614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Clr>
                <a:srgbClr val="FF9623"/>
              </a:buClr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fully-connected layer is introduced to estimate how the previous strokes will influence on the next stroke.</a:t>
            </a:r>
          </a:p>
        </p:txBody>
      </p:sp>
      <p:pic>
        <p:nvPicPr>
          <p:cNvPr id="636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638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pic>
        <p:nvPicPr>
          <p:cNvPr id="639" name="sketcher-01.png" descr="sketcher-01.png"/>
          <p:cNvPicPr>
            <a:picLocks noChangeAspect="1"/>
          </p:cNvPicPr>
          <p:nvPr/>
        </p:nvPicPr>
        <p:blipFill>
          <a:blip r:embed="rId3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model A-01.png" descr="model A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cnn-01.png" descr="cnn-01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A CNN-based autoencoder is employed to capture the spatial information of a training set."/>
          <p:cNvSpPr txBox="1"/>
          <p:nvPr/>
        </p:nvSpPr>
        <p:spPr>
          <a:xfrm>
            <a:off x="6431803" y="4089017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CNN-based autoencoder</a:t>
            </a:r>
            <a:r>
              <a:t> is employed to capture the spatial information of a training set.</a:t>
            </a:r>
          </a:p>
        </p:txBody>
      </p:sp>
      <p:sp>
        <p:nvSpPr>
          <p:cNvPr id="644" name="Loss function is modified."/>
          <p:cNvSpPr txBox="1"/>
          <p:nvPr/>
        </p:nvSpPr>
        <p:spPr>
          <a:xfrm>
            <a:off x="6427447" y="4985093"/>
            <a:ext cx="271001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Clr>
                <a:srgbClr val="000000"/>
              </a:buClr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Loss function </a:t>
            </a:r>
            <a:r>
              <a:rPr b="0"/>
              <a:t>is modified.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500614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Clr>
                <a:srgbClr val="FF9623"/>
              </a:buClr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fully-connected layer is introduced to estimate how the previous strokes will influence on the next stroke.</a:t>
            </a:r>
          </a:p>
        </p:txBody>
      </p:sp>
      <p:pic>
        <p:nvPicPr>
          <p:cNvPr id="647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649" name="AI-SKETCHER - Influence Lay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Influence Layer</a:t>
            </a:r>
          </a:p>
        </p:txBody>
      </p:sp>
      <p:pic>
        <p:nvPicPr>
          <p:cNvPr id="650" name="sketcher-01.png" descr="sketcher-01.png"/>
          <p:cNvPicPr>
            <a:picLocks noChangeAspect="1"/>
          </p:cNvPicPr>
          <p:nvPr/>
        </p:nvPicPr>
        <p:blipFill>
          <a:blip r:embed="rId3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model A-01.png" descr="model A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cnn-01.png" descr="cnn-01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174273" pathEditMode="relative">
                                      <p:cBhvr>
                                        <p:cTn id="6" dur="4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657" name="AI-SKETCHER - Influence Lay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Influence Layer</a:t>
            </a:r>
          </a:p>
        </p:txBody>
      </p:sp>
      <p:pic>
        <p:nvPicPr>
          <p:cNvPr id="658" name="sketcher-01.png" descr="sketcher-01.png"/>
          <p:cNvPicPr>
            <a:picLocks noChangeAspect="1"/>
          </p:cNvPicPr>
          <p:nvPr/>
        </p:nvPicPr>
        <p:blipFill>
          <a:blip r:embed="rId3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model A-01.png" descr="model A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cnn-01.png" descr="cnn-01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The influence layer is applied to enhance the influence of the input training data on the decoding process."/>
          <p:cNvSpPr txBox="1"/>
          <p:nvPr/>
        </p:nvSpPr>
        <p:spPr>
          <a:xfrm>
            <a:off x="6608113" y="2961133"/>
            <a:ext cx="4664503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The influence layer </a:t>
            </a:r>
            <a:r>
              <a:t>is applied to enhance the influence of the input training data on the decoding process.</a:t>
            </a:r>
          </a:p>
        </p:txBody>
      </p:sp>
      <p:sp>
        <p:nvSpPr>
          <p:cNvPr id="663" name="A fully-connected layer is introduced to estimate how the previous strokes will influence on the next stroke."/>
          <p:cNvSpPr txBox="1"/>
          <p:nvPr/>
        </p:nvSpPr>
        <p:spPr>
          <a:xfrm>
            <a:off x="6437293" y="1727151"/>
            <a:ext cx="500614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Clr>
                <a:srgbClr val="FF9623"/>
              </a:buClr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fully-connected layer is introduced to estimate how the previous strokes will influence on the next stroke.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667" name="AI-SKETCHER - Influence Lay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Influence Layer</a:t>
            </a:r>
          </a:p>
        </p:txBody>
      </p:sp>
      <p:pic>
        <p:nvPicPr>
          <p:cNvPr id="668" name="sketcher-01.png" descr="sketcher-01.png"/>
          <p:cNvPicPr>
            <a:picLocks noChangeAspect="1"/>
          </p:cNvPicPr>
          <p:nvPr/>
        </p:nvPicPr>
        <p:blipFill>
          <a:blip r:embed="rId3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model A-01.png" descr="model A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cnn-01.png" descr="cnn-01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矩形"/>
          <p:cNvSpPr/>
          <p:nvPr/>
        </p:nvSpPr>
        <p:spPr>
          <a:xfrm>
            <a:off x="85479" y="4936647"/>
            <a:ext cx="1060440" cy="320351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673" name="It considers all the previous hidden node values until the latest drawing step in the RNN encoder."/>
          <p:cNvSpPr txBox="1"/>
          <p:nvPr/>
        </p:nvSpPr>
        <p:spPr>
          <a:xfrm>
            <a:off x="6594852" y="2932692"/>
            <a:ext cx="5006143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It considers </a:t>
            </a:r>
            <a:r>
              <a:rPr b="1"/>
              <a:t>all the previous hidden node values </a:t>
            </a:r>
            <a:r>
              <a:t>until the latest drawing step in the RNN encoder.</a:t>
            </a:r>
          </a:p>
        </p:txBody>
      </p:sp>
      <p:sp>
        <p:nvSpPr>
          <p:cNvPr id="674" name="A fully-connected layer is introduced to estimate how the previous strokes will influence on the next stroke."/>
          <p:cNvSpPr txBox="1"/>
          <p:nvPr/>
        </p:nvSpPr>
        <p:spPr>
          <a:xfrm>
            <a:off x="6437293" y="1727151"/>
            <a:ext cx="500614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Clr>
                <a:srgbClr val="FF9623"/>
              </a:buClr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fully-connected layer is introduced to estimate how the previous strokes will influence on the next stroke.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678" name="AI-SKETCHER - Influence Lay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Influence Layer</a:t>
            </a:r>
          </a:p>
        </p:txBody>
      </p:sp>
      <p:pic>
        <p:nvPicPr>
          <p:cNvPr id="679" name="sketcher-01.png" descr="sketcher-01.png"/>
          <p:cNvPicPr>
            <a:picLocks noChangeAspect="1"/>
          </p:cNvPicPr>
          <p:nvPr/>
        </p:nvPicPr>
        <p:blipFill>
          <a:blip r:embed="rId3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model A-01.png" descr="model A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cnn-01.png" descr="cnn-01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A fully-connected layer is introduced to estimate how the previous strokes will influence on the next stroke."/>
          <p:cNvSpPr txBox="1"/>
          <p:nvPr/>
        </p:nvSpPr>
        <p:spPr>
          <a:xfrm>
            <a:off x="6437293" y="1727151"/>
            <a:ext cx="500614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Clr>
                <a:srgbClr val="FF9623"/>
              </a:buClr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fully-connected layer is introduced to estimate how the previous strokes will influence on the next stroke.</a:t>
            </a:r>
          </a:p>
        </p:txBody>
      </p:sp>
      <p:sp>
        <p:nvSpPr>
          <p:cNvPr id="684" name="矩形"/>
          <p:cNvSpPr/>
          <p:nvPr/>
        </p:nvSpPr>
        <p:spPr>
          <a:xfrm>
            <a:off x="378974" y="3014851"/>
            <a:ext cx="797502" cy="701824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685" name="The influence vector ad is a latent vector whose fields are sampled from these normal distributions:"/>
          <p:cNvSpPr txBox="1"/>
          <p:nvPr/>
        </p:nvSpPr>
        <p:spPr>
          <a:xfrm>
            <a:off x="6608521" y="2940191"/>
            <a:ext cx="4893260" cy="1119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The influence vector 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t> is a latent vector whose fields are sampled from these normal distributions:</a:t>
            </a:r>
          </a:p>
        </p:txBody>
      </p:sp>
      <p:pic>
        <p:nvPicPr>
          <p:cNvPr id="686" name="屏幕快照 2018-11-12 23.51.19.png" descr="屏幕快照 2018-11-12 23.51.19.png"/>
          <p:cNvPicPr>
            <a:picLocks noChangeAspect="1"/>
          </p:cNvPicPr>
          <p:nvPr/>
        </p:nvPicPr>
        <p:blipFill>
          <a:blip r:embed="rId7">
            <a:extLst/>
          </a:blip>
          <a:srcRect r="3255" b="85508"/>
          <a:stretch>
            <a:fillRect/>
          </a:stretch>
        </p:blipFill>
        <p:spPr>
          <a:xfrm>
            <a:off x="7459892" y="4097453"/>
            <a:ext cx="3604300" cy="534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" grpId="1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 conditional vector </a:t>
            </a:r>
            <a:r>
              <a:rPr b="0"/>
              <a:t>is used to ensure a high quality generation of sketches from multiple categories.</a:t>
            </a:r>
          </a:p>
        </p:txBody>
      </p:sp>
      <p:sp>
        <p:nvSpPr>
          <p:cNvPr id="689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47325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fully-connected layer </a:t>
            </a:r>
            <a:r>
              <a:t>is introduced to estimate how the previous strokes will influence on the next stroke.</a:t>
            </a:r>
          </a:p>
        </p:txBody>
      </p:sp>
      <p:pic>
        <p:nvPicPr>
          <p:cNvPr id="690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692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pic>
        <p:nvPicPr>
          <p:cNvPr id="693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cnn-01.png" descr="cnn-01.png"/>
          <p:cNvPicPr>
            <a:picLocks noChangeAspect="1"/>
          </p:cNvPicPr>
          <p:nvPr/>
        </p:nvPicPr>
        <p:blipFill>
          <a:blip r:embed="rId5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A CNN-based autoencoder is employed to capture the spatial information of a training set."/>
          <p:cNvSpPr txBox="1"/>
          <p:nvPr/>
        </p:nvSpPr>
        <p:spPr>
          <a:xfrm>
            <a:off x="6431803" y="4089017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CNN-based autoencoder</a:t>
            </a:r>
            <a:r>
              <a:t> is employed to capture the spatial information of a training set.</a:t>
            </a:r>
          </a:p>
        </p:txBody>
      </p:sp>
      <p:sp>
        <p:nvSpPr>
          <p:cNvPr id="698" name="Loss function is modified."/>
          <p:cNvSpPr txBox="1"/>
          <p:nvPr/>
        </p:nvSpPr>
        <p:spPr>
          <a:xfrm>
            <a:off x="6427447" y="4985093"/>
            <a:ext cx="271001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Clr>
                <a:srgbClr val="000000"/>
              </a:buClr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Loss function </a:t>
            </a:r>
            <a:r>
              <a:rPr b="0"/>
              <a:t>is modified.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 conditional vector </a:t>
            </a:r>
            <a:r>
              <a:rPr b="0"/>
              <a:t>is used to ensure a high quality generation of sketches from multiple categories.</a:t>
            </a:r>
          </a:p>
        </p:txBody>
      </p:sp>
      <p:sp>
        <p:nvSpPr>
          <p:cNvPr id="701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47325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fully-connected layer </a:t>
            </a:r>
            <a:r>
              <a:t>is introduced to estimate how the previous strokes will influence on the next stroke.</a:t>
            </a:r>
          </a:p>
        </p:txBody>
      </p:sp>
      <p:pic>
        <p:nvPicPr>
          <p:cNvPr id="702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704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pic>
        <p:nvPicPr>
          <p:cNvPr id="705" name="sketcher-01.png" descr="sketcher-01.png"/>
          <p:cNvPicPr>
            <a:picLocks noChangeAspect="1"/>
          </p:cNvPicPr>
          <p:nvPr/>
        </p:nvPicPr>
        <p:blipFill>
          <a:blip r:embed="rId3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model A-01.png" descr="model A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cnn-01.png" descr="cnn-01.png"/>
          <p:cNvPicPr>
            <a:picLocks noChangeAspect="1"/>
          </p:cNvPicPr>
          <p:nvPr/>
        </p:nvPicPr>
        <p:blipFill>
          <a:blip r:embed="rId5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inf-01.png" descr="inf-01.png"/>
          <p:cNvPicPr>
            <a:picLocks noChangeAspect="1"/>
          </p:cNvPicPr>
          <p:nvPr/>
        </p:nvPicPr>
        <p:blipFill>
          <a:blip r:embed="rId6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A CNN-based autoencoder is employed to capture the spatial information of a training set."/>
          <p:cNvSpPr txBox="1"/>
          <p:nvPr/>
        </p:nvSpPr>
        <p:spPr>
          <a:xfrm>
            <a:off x="6431803" y="4089017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CNN-based autoencoder is employed to capture the spatial information of a training set.</a:t>
            </a:r>
          </a:p>
        </p:txBody>
      </p:sp>
      <p:sp>
        <p:nvSpPr>
          <p:cNvPr id="710" name="Loss function is modified."/>
          <p:cNvSpPr txBox="1"/>
          <p:nvPr/>
        </p:nvSpPr>
        <p:spPr>
          <a:xfrm>
            <a:off x="6427447" y="4985093"/>
            <a:ext cx="271001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Clr>
                <a:srgbClr val="000000"/>
              </a:buClr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Loss function </a:t>
            </a:r>
            <a:r>
              <a:rPr b="0"/>
              <a:t>is modified.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A CNN-based autoencoder is employed to capture the spatial information of a training set."/>
          <p:cNvSpPr txBox="1"/>
          <p:nvPr/>
        </p:nvSpPr>
        <p:spPr>
          <a:xfrm>
            <a:off x="6431803" y="4089017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CNN-based autoencoder is employed to capture the spatial information of a training set.</a:t>
            </a:r>
          </a:p>
        </p:txBody>
      </p:sp>
      <p:pic>
        <p:nvPicPr>
          <p:cNvPr id="713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715" name="AI-SKETCHER - CNN-based Autoencod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CNN-based Autoencoder</a:t>
            </a:r>
          </a:p>
        </p:txBody>
      </p:sp>
      <p:pic>
        <p:nvPicPr>
          <p:cNvPr id="716" name="sketcher-01.png" descr="sketcher-01.png"/>
          <p:cNvPicPr>
            <a:picLocks noChangeAspect="1"/>
          </p:cNvPicPr>
          <p:nvPr/>
        </p:nvPicPr>
        <p:blipFill>
          <a:blip r:embed="rId3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model A-01.png" descr="model A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cnn-01.png" descr="cnn-01.png"/>
          <p:cNvPicPr>
            <a:picLocks noChangeAspect="1"/>
          </p:cNvPicPr>
          <p:nvPr/>
        </p:nvPicPr>
        <p:blipFill>
          <a:blip r:embed="rId5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inf-01.png" descr="inf-01.png"/>
          <p:cNvPicPr>
            <a:picLocks noChangeAspect="1"/>
          </p:cNvPicPr>
          <p:nvPr/>
        </p:nvPicPr>
        <p:blipFill>
          <a:blip r:embed="rId6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-0.342897" pathEditMode="relative">
                                      <p:cBhvr>
                                        <p:cTn id="6" dur="4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8"/>
          <p:cNvSpPr txBox="1">
            <a:spLocks noGrp="1"/>
          </p:cNvSpPr>
          <p:nvPr>
            <p:ph type="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/>
          <a:lstStyle/>
          <a:p>
            <a:pPr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BACKGROUND </a:t>
            </a:r>
            <a:r>
              <a:rPr sz="1800">
                <a:solidFill>
                  <a:srgbClr val="494949"/>
                </a:solidFill>
              </a:rPr>
              <a:t>- Design Sketches</a:t>
            </a:r>
          </a:p>
        </p:txBody>
      </p:sp>
      <p:pic>
        <p:nvPicPr>
          <p:cNvPr id="167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pic>
        <p:nvPicPr>
          <p:cNvPr id="169" name="IMG_5541.GIF" descr="IMG_5541.GI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6000" y="1396449"/>
            <a:ext cx="50800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723" name="AI-SKETCHER - CNN-based Autoencod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CNN-based Autoencoder</a:t>
            </a:r>
          </a:p>
        </p:txBody>
      </p:sp>
      <p:sp>
        <p:nvSpPr>
          <p:cNvPr id="724" name="A CNN-based autoencoder is employed to capture the spatial information of a training set."/>
          <p:cNvSpPr txBox="1"/>
          <p:nvPr/>
        </p:nvSpPr>
        <p:spPr>
          <a:xfrm>
            <a:off x="6431803" y="1733220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CNN-based autoencoder is employed to capture the spatial information of a training set.</a:t>
            </a:r>
          </a:p>
        </p:txBody>
      </p:sp>
      <p:pic>
        <p:nvPicPr>
          <p:cNvPr id="725" name="sketcher-01.png" descr="sketcher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model A-01.png" descr="model A-01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cnn-01.png" descr="cnn-01.png"/>
          <p:cNvPicPr>
            <a:picLocks noChangeAspect="1"/>
          </p:cNvPicPr>
          <p:nvPr/>
        </p:nvPicPr>
        <p:blipFill>
          <a:blip r:embed="rId6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nf-01.png" descr="inf-01.png"/>
          <p:cNvPicPr>
            <a:picLocks noChangeAspect="1"/>
          </p:cNvPicPr>
          <p:nvPr/>
        </p:nvPicPr>
        <p:blipFill>
          <a:blip r:embed="rId7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Xr: the input raster image matrix."/>
          <p:cNvSpPr txBox="1"/>
          <p:nvPr/>
        </p:nvSpPr>
        <p:spPr>
          <a:xfrm>
            <a:off x="6637075" y="2899957"/>
            <a:ext cx="3725586" cy="470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t>: the input raster image matrix.</a:t>
            </a:r>
          </a:p>
        </p:txBody>
      </p:sp>
      <p:sp>
        <p:nvSpPr>
          <p:cNvPr id="730" name="矩形"/>
          <p:cNvSpPr/>
          <p:nvPr/>
        </p:nvSpPr>
        <p:spPr>
          <a:xfrm>
            <a:off x="3779541" y="5428015"/>
            <a:ext cx="949469" cy="595721"/>
          </a:xfrm>
          <a:prstGeom prst="rect">
            <a:avLst/>
          </a:prstGeom>
          <a:ln w="50800">
            <a:solidFill>
              <a:srgbClr val="FF962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1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hree convolutional layers with the stride size as 2.…"/>
          <p:cNvSpPr txBox="1"/>
          <p:nvPr/>
        </p:nvSpPr>
        <p:spPr>
          <a:xfrm>
            <a:off x="6604921" y="3501229"/>
            <a:ext cx="5109855" cy="1361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three convolutional layers with the stride size as 2. </a:t>
            </a:r>
          </a:p>
          <a:p>
            <a:pPr marL="180473" indent="-180473">
              <a:buSzPct val="100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the other three layers with the stride size as 1.</a:t>
            </a:r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 </a:t>
            </a:r>
          </a:p>
        </p:txBody>
      </p:sp>
      <p:pic>
        <p:nvPicPr>
          <p:cNvPr id="735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737" name="AI-SKETCHER - CNN-based Autoencod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CNN-based Autoencoder</a:t>
            </a:r>
          </a:p>
        </p:txBody>
      </p:sp>
      <p:pic>
        <p:nvPicPr>
          <p:cNvPr id="738" name="sketcher-01.png" descr="sketcher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model A-01.png" descr="model A-01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cnn-01.png" descr="cnn-01.png"/>
          <p:cNvPicPr>
            <a:picLocks noChangeAspect="1"/>
          </p:cNvPicPr>
          <p:nvPr/>
        </p:nvPicPr>
        <p:blipFill>
          <a:blip r:embed="rId6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inf-01.png" descr="inf-01.png"/>
          <p:cNvPicPr>
            <a:picLocks noChangeAspect="1"/>
          </p:cNvPicPr>
          <p:nvPr/>
        </p:nvPicPr>
        <p:blipFill>
          <a:blip r:embed="rId7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Encoder:"/>
          <p:cNvSpPr txBox="1"/>
          <p:nvPr/>
        </p:nvSpPr>
        <p:spPr>
          <a:xfrm>
            <a:off x="6610030" y="2915642"/>
            <a:ext cx="431612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Encoder:</a:t>
            </a:r>
          </a:p>
        </p:txBody>
      </p:sp>
      <p:sp>
        <p:nvSpPr>
          <p:cNvPr id="743" name="矩形"/>
          <p:cNvSpPr/>
          <p:nvPr/>
        </p:nvSpPr>
        <p:spPr>
          <a:xfrm>
            <a:off x="5123753" y="4203886"/>
            <a:ext cx="1222773" cy="1439984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  <p:sp>
        <p:nvSpPr>
          <p:cNvPr id="744" name="A CNN-based autoencoder is employed to capture the spatial information of a training set."/>
          <p:cNvSpPr txBox="1"/>
          <p:nvPr/>
        </p:nvSpPr>
        <p:spPr>
          <a:xfrm>
            <a:off x="6431803" y="1733220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CNN-based autoencoder is employed to capture the spatial information of a training set.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750" name="AI-SKETCHER - CNN-based Autoencod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CNN-based Autoencoder</a:t>
            </a:r>
          </a:p>
        </p:txBody>
      </p:sp>
      <p:pic>
        <p:nvPicPr>
          <p:cNvPr id="751" name="sketcher-01.png" descr="sketcher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model A-01.png" descr="model A-01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cnn-01.png" descr="cnn-01.png"/>
          <p:cNvPicPr>
            <a:picLocks noChangeAspect="1"/>
          </p:cNvPicPr>
          <p:nvPr/>
        </p:nvPicPr>
        <p:blipFill>
          <a:blip r:embed="rId6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inf-01.png" descr="inf-01.png"/>
          <p:cNvPicPr>
            <a:picLocks noChangeAspect="1"/>
          </p:cNvPicPr>
          <p:nvPr/>
        </p:nvPicPr>
        <p:blipFill>
          <a:blip r:embed="rId7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Encoder:"/>
          <p:cNvSpPr txBox="1"/>
          <p:nvPr/>
        </p:nvSpPr>
        <p:spPr>
          <a:xfrm>
            <a:off x="6610030" y="2915641"/>
            <a:ext cx="431612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Encoder:</a:t>
            </a:r>
          </a:p>
        </p:txBody>
      </p:sp>
      <p:sp>
        <p:nvSpPr>
          <p:cNvPr id="756" name="The last layer is a fully-connected neural network to produce the latent feature vector zr with 128 dimensions."/>
          <p:cNvSpPr txBox="1"/>
          <p:nvPr/>
        </p:nvSpPr>
        <p:spPr>
          <a:xfrm>
            <a:off x="6597330" y="3501859"/>
            <a:ext cx="4954996" cy="1105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The last layer is a fully-connected neural network to produce the latent feature vector </a:t>
            </a:r>
            <a:r>
              <a:rPr sz="2600" b="1" i="1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t> with 128 dimensions.</a:t>
            </a:r>
          </a:p>
        </p:txBody>
      </p:sp>
      <p:sp>
        <p:nvSpPr>
          <p:cNvPr id="757" name="矩形"/>
          <p:cNvSpPr/>
          <p:nvPr/>
        </p:nvSpPr>
        <p:spPr>
          <a:xfrm>
            <a:off x="5086939" y="3482214"/>
            <a:ext cx="1307305" cy="716555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  <p:sp>
        <p:nvSpPr>
          <p:cNvPr id="758" name="A CNN-based autoencoder is employed to capture the spatial information of a training set."/>
          <p:cNvSpPr txBox="1"/>
          <p:nvPr/>
        </p:nvSpPr>
        <p:spPr>
          <a:xfrm>
            <a:off x="6431803" y="1733220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CNN-based autoencoder is employed to capture the spatial information of a training set.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" grpId="1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764" name="AI-SKETCHER - CNN-based Autoencod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CNN-based Autoencoder</a:t>
            </a:r>
          </a:p>
        </p:txBody>
      </p:sp>
      <p:pic>
        <p:nvPicPr>
          <p:cNvPr id="765" name="sketcher-01.png" descr="sketcher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model A-01.png" descr="model A-01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cnn-01.png" descr="cnn-01.png"/>
          <p:cNvPicPr>
            <a:picLocks noChangeAspect="1"/>
          </p:cNvPicPr>
          <p:nvPr/>
        </p:nvPicPr>
        <p:blipFill>
          <a:blip r:embed="rId6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inf-01.png" descr="inf-01.png"/>
          <p:cNvPicPr>
            <a:picLocks noChangeAspect="1"/>
          </p:cNvPicPr>
          <p:nvPr/>
        </p:nvPicPr>
        <p:blipFill>
          <a:blip r:embed="rId7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矩形"/>
          <p:cNvSpPr/>
          <p:nvPr/>
        </p:nvSpPr>
        <p:spPr>
          <a:xfrm>
            <a:off x="5078754" y="1700209"/>
            <a:ext cx="1298275" cy="1537390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  <p:sp>
        <p:nvSpPr>
          <p:cNvPr id="770" name="Decoder:…"/>
          <p:cNvSpPr txBox="1"/>
          <p:nvPr/>
        </p:nvSpPr>
        <p:spPr>
          <a:xfrm>
            <a:off x="6604773" y="2919037"/>
            <a:ext cx="4322884" cy="231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Decoder:</a:t>
            </a:r>
          </a:p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 marL="180473" indent="-180473">
              <a:buSzPct val="100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three deconvolutional layers with stride sizes equal to 2. </a:t>
            </a:r>
          </a:p>
          <a:p>
            <a:pPr marL="180473" indent="-180473">
              <a:buSzPct val="100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the other three layers with stride sizes equal to 1. </a:t>
            </a:r>
          </a:p>
        </p:txBody>
      </p:sp>
      <p:sp>
        <p:nvSpPr>
          <p:cNvPr id="771" name="A CNN-based autoencoder is employed to capture the spatial information of a training set."/>
          <p:cNvSpPr txBox="1"/>
          <p:nvPr/>
        </p:nvSpPr>
        <p:spPr>
          <a:xfrm>
            <a:off x="6431803" y="1733220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CNN-based autoencoder is employed to capture the spatial information of a training set.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777" name="AI-SKETCHER - CNN-based Autoencod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CNN-based Autoencoder</a:t>
            </a:r>
          </a:p>
        </p:txBody>
      </p:sp>
      <p:pic>
        <p:nvPicPr>
          <p:cNvPr id="778" name="sketcher-01.png" descr="sketcher-01.png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model A-01.png" descr="model A-01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0" name="cnn-01.png" descr="cnn-01.png"/>
          <p:cNvPicPr>
            <a:picLocks noChangeAspect="1"/>
          </p:cNvPicPr>
          <p:nvPr/>
        </p:nvPicPr>
        <p:blipFill>
          <a:blip r:embed="rId6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inf-01.png" descr="inf-01.png"/>
          <p:cNvPicPr>
            <a:picLocks noChangeAspect="1"/>
          </p:cNvPicPr>
          <p:nvPr/>
        </p:nvPicPr>
        <p:blipFill>
          <a:blip r:embed="rId7">
            <a:alphaModFix amt="30000"/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ReLU is used as the activation function in both convolutional and deconvolutional layers.…"/>
          <p:cNvSpPr txBox="1"/>
          <p:nvPr/>
        </p:nvSpPr>
        <p:spPr>
          <a:xfrm>
            <a:off x="6619334" y="2588886"/>
            <a:ext cx="5033959" cy="199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 i="1"/>
              <a:t>ReLU</a:t>
            </a:r>
            <a:r>
              <a:t> is used as the activation function in both convolutional and deconvolutional layers.</a:t>
            </a:r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endParaRPr/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 i="1"/>
              <a:t>tanh</a:t>
            </a:r>
            <a:r>
              <a:t> is used as the activation function of the fully-connected neural network.</a:t>
            </a:r>
          </a:p>
        </p:txBody>
      </p:sp>
      <p:sp>
        <p:nvSpPr>
          <p:cNvPr id="783" name="A CNN-based autoencoder is employed to capture the spatial information of a training set."/>
          <p:cNvSpPr txBox="1"/>
          <p:nvPr/>
        </p:nvSpPr>
        <p:spPr>
          <a:xfrm>
            <a:off x="6431803" y="1733220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60421" indent="-160421"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 CNN-based autoencoder is employed to capture the spatial information of a training set.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 conditional vector </a:t>
            </a:r>
            <a:r>
              <a:rPr b="0"/>
              <a:t>is used to ensure a high quality generation of sketches from multiple categories.</a:t>
            </a:r>
          </a:p>
        </p:txBody>
      </p:sp>
      <p:sp>
        <p:nvSpPr>
          <p:cNvPr id="788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47325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fully-connected layer </a:t>
            </a:r>
            <a:r>
              <a:t>is introduced to estimate how the previous strokes will influence on the next stroke.</a:t>
            </a:r>
          </a:p>
        </p:txBody>
      </p:sp>
      <p:pic>
        <p:nvPicPr>
          <p:cNvPr id="789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791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pic>
        <p:nvPicPr>
          <p:cNvPr id="792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4" name="cnn-01.png" descr="cnn-01.png"/>
          <p:cNvPicPr>
            <a:picLocks noChangeAspect="1"/>
          </p:cNvPicPr>
          <p:nvPr/>
        </p:nvPicPr>
        <p:blipFill>
          <a:blip r:embed="rId5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 conditional vector </a:t>
            </a:r>
            <a:r>
              <a:rPr b="0"/>
              <a:t>is used to ensure a high quality generation of sketches from multiple categories.</a:t>
            </a:r>
          </a:p>
        </p:txBody>
      </p:sp>
      <p:sp>
        <p:nvSpPr>
          <p:cNvPr id="797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47325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fully-connected layer </a:t>
            </a:r>
            <a:r>
              <a:t>is introduced to estimate how the previous strokes will influence on the next stroke.</a:t>
            </a:r>
          </a:p>
        </p:txBody>
      </p:sp>
      <p:sp>
        <p:nvSpPr>
          <p:cNvPr id="798" name="A CNN-based autoencoder is employed to capture the spatial information of a training set."/>
          <p:cNvSpPr txBox="1"/>
          <p:nvPr/>
        </p:nvSpPr>
        <p:spPr>
          <a:xfrm>
            <a:off x="6431803" y="4089017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CNN-based autoencoder</a:t>
            </a:r>
            <a:r>
              <a:t> is employed to capture the spatial information of a training set.</a:t>
            </a:r>
          </a:p>
        </p:txBody>
      </p:sp>
      <p:sp>
        <p:nvSpPr>
          <p:cNvPr id="799" name="Loss function is modified."/>
          <p:cNvSpPr txBox="1"/>
          <p:nvPr/>
        </p:nvSpPr>
        <p:spPr>
          <a:xfrm>
            <a:off x="6427447" y="4985093"/>
            <a:ext cx="271001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Clr>
                <a:srgbClr val="000000"/>
              </a:buClr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Loss function </a:t>
            </a:r>
            <a:r>
              <a:rPr b="0"/>
              <a:t>is modified.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A conditional vector is used to ensure a high quality generation of sketches from multiple categories."/>
          <p:cNvSpPr txBox="1"/>
          <p:nvPr/>
        </p:nvSpPr>
        <p:spPr>
          <a:xfrm>
            <a:off x="6431629" y="1733657"/>
            <a:ext cx="495499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 conditional vector </a:t>
            </a:r>
            <a:r>
              <a:rPr b="0"/>
              <a:t>is used to ensure a high quality generation of sketches from multiple categories.</a:t>
            </a:r>
          </a:p>
        </p:txBody>
      </p:sp>
      <p:sp>
        <p:nvSpPr>
          <p:cNvPr id="802" name="A fully-connected layer is introduced to estimate how the previous strokes will influence on the next stroke."/>
          <p:cNvSpPr txBox="1"/>
          <p:nvPr/>
        </p:nvSpPr>
        <p:spPr>
          <a:xfrm>
            <a:off x="6431629" y="2920846"/>
            <a:ext cx="47325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fully-connected layer </a:t>
            </a:r>
            <a:r>
              <a:t>is introduced to estimate how the previous strokes will influence on the next stroke.</a:t>
            </a:r>
          </a:p>
        </p:txBody>
      </p:sp>
      <p:pic>
        <p:nvPicPr>
          <p:cNvPr id="803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805" name="AI-SKETCHER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AI-SKETCHER</a:t>
            </a:r>
          </a:p>
        </p:txBody>
      </p:sp>
      <p:sp>
        <p:nvSpPr>
          <p:cNvPr id="806" name="A CNN-based autoencoder is employed to capture the spatial information of a training set."/>
          <p:cNvSpPr txBox="1"/>
          <p:nvPr/>
        </p:nvSpPr>
        <p:spPr>
          <a:xfrm>
            <a:off x="6431803" y="4089017"/>
            <a:ext cx="495499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buSzPct val="100000"/>
              <a:buChar char="•"/>
              <a:defRPr sz="1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A CNN-based autoencoder</a:t>
            </a:r>
            <a:r>
              <a:t> is employed to capture the spatial information of a training set.</a:t>
            </a:r>
          </a:p>
        </p:txBody>
      </p:sp>
      <p:pic>
        <p:nvPicPr>
          <p:cNvPr id="807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cnn-01.png" descr="cnn-01.png"/>
          <p:cNvPicPr>
            <a:picLocks noChangeAspect="1"/>
          </p:cNvPicPr>
          <p:nvPr/>
        </p:nvPicPr>
        <p:blipFill>
          <a:blip r:embed="rId5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Loss function is modified."/>
          <p:cNvSpPr txBox="1"/>
          <p:nvPr/>
        </p:nvSpPr>
        <p:spPr>
          <a:xfrm>
            <a:off x="6427447" y="4985093"/>
            <a:ext cx="279190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Clr>
                <a:srgbClr val="FF9622"/>
              </a:buClr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Loss function is modified.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815" name="AI-SKETCHER - Loss function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Loss function</a:t>
            </a:r>
          </a:p>
        </p:txBody>
      </p:sp>
      <p:pic>
        <p:nvPicPr>
          <p:cNvPr id="816" name="sketcher-01.png" descr="sketcher-01.png"/>
          <p:cNvPicPr>
            <a:picLocks noChangeAspect="1"/>
          </p:cNvPicPr>
          <p:nvPr/>
        </p:nvPicPr>
        <p:blipFill>
          <a:blip r:embed="rId3">
            <a:extLst/>
          </a:blip>
          <a:srcRect l="41590" t="12694" r="27293" b="17594"/>
          <a:stretch>
            <a:fillRect/>
          </a:stretch>
        </p:blipFill>
        <p:spPr>
          <a:xfrm>
            <a:off x="1245036" y="1475249"/>
            <a:ext cx="2866078" cy="4539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model A-01.png" descr="model A-01.png"/>
          <p:cNvPicPr>
            <a:picLocks noChangeAspect="1"/>
          </p:cNvPicPr>
          <p:nvPr/>
        </p:nvPicPr>
        <p:blipFill>
          <a:blip r:embed="rId4">
            <a:extLst/>
          </a:blip>
          <a:srcRect l="54314" t="43708" r="31858" b="38539"/>
          <a:stretch>
            <a:fillRect/>
          </a:stretch>
        </p:blipFill>
        <p:spPr>
          <a:xfrm>
            <a:off x="2432676" y="3523358"/>
            <a:ext cx="1273532" cy="115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cnn-01.png" descr="cnn-01.png"/>
          <p:cNvPicPr>
            <a:picLocks noChangeAspect="1"/>
          </p:cNvPicPr>
          <p:nvPr/>
        </p:nvPicPr>
        <p:blipFill>
          <a:blip r:embed="rId5">
            <a:extLst/>
          </a:blip>
          <a:srcRect l="62730" t="10679" r="3198" b="18093"/>
          <a:stretch>
            <a:fillRect/>
          </a:stretch>
        </p:blipFill>
        <p:spPr>
          <a:xfrm>
            <a:off x="3233761" y="1350517"/>
            <a:ext cx="3138295" cy="463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inf-01.png" descr="inf-01.png"/>
          <p:cNvPicPr>
            <a:picLocks noChangeAspect="1"/>
          </p:cNvPicPr>
          <p:nvPr/>
        </p:nvPicPr>
        <p:blipFill>
          <a:blip r:embed="rId6">
            <a:extLst/>
          </a:blip>
          <a:srcRect l="31976" t="34355" r="35686" b="28629"/>
          <a:stretch>
            <a:fillRect/>
          </a:stretch>
        </p:blipFill>
        <p:spPr>
          <a:xfrm>
            <a:off x="88569" y="2814857"/>
            <a:ext cx="2978521" cy="2410334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Loss function is modified."/>
          <p:cNvSpPr txBox="1"/>
          <p:nvPr/>
        </p:nvSpPr>
        <p:spPr>
          <a:xfrm>
            <a:off x="6427447" y="4985093"/>
            <a:ext cx="279190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buClr>
                <a:srgbClr val="FF9622"/>
              </a:buClr>
              <a:buSzPct val="100000"/>
              <a:buChar char="•"/>
              <a:defRPr sz="1600" b="1">
                <a:solidFill>
                  <a:srgbClr val="FF962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Loss function is modified.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472919" pathEditMode="relative">
                                      <p:cBhvr>
                                        <p:cTn id="6" dur="5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824" name="AI-SKETCHER - Loss function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Loss function</a:t>
            </a:r>
          </a:p>
        </p:txBody>
      </p:sp>
      <p:grpSp>
        <p:nvGrpSpPr>
          <p:cNvPr id="829" name="成组"/>
          <p:cNvGrpSpPr/>
          <p:nvPr/>
        </p:nvGrpSpPr>
        <p:grpSpPr>
          <a:xfrm>
            <a:off x="88569" y="1350517"/>
            <a:ext cx="6283487" cy="4664186"/>
            <a:chOff x="0" y="0"/>
            <a:chExt cx="6283485" cy="4664184"/>
          </a:xfrm>
        </p:grpSpPr>
        <p:pic>
          <p:nvPicPr>
            <p:cNvPr id="825" name="sketcher-01.png" descr="sketcher-0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1590" t="12694" r="27293" b="17594"/>
            <a:stretch>
              <a:fillRect/>
            </a:stretch>
          </p:blipFill>
          <p:spPr>
            <a:xfrm>
              <a:off x="1156467" y="124732"/>
              <a:ext cx="2866077" cy="45394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6" name="model A-01.png" descr="model A-0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4314" t="43708" r="31858" b="38539"/>
            <a:stretch>
              <a:fillRect/>
            </a:stretch>
          </p:blipFill>
          <p:spPr>
            <a:xfrm>
              <a:off x="2344106" y="2172841"/>
              <a:ext cx="1273533" cy="1155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7" name="cnn-01.png" descr="cnn-0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2730" t="10679" r="3198" b="18093"/>
            <a:stretch>
              <a:fillRect/>
            </a:stretch>
          </p:blipFill>
          <p:spPr>
            <a:xfrm>
              <a:off x="3145191" y="0"/>
              <a:ext cx="3138295" cy="4638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8" name="inf-01.png" descr="inf-01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1976" t="34355" r="35686" b="28629"/>
            <a:stretch>
              <a:fillRect/>
            </a:stretch>
          </p:blipFill>
          <p:spPr>
            <a:xfrm>
              <a:off x="0" y="1464340"/>
              <a:ext cx="2978521" cy="2410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32" name="成组"/>
          <p:cNvGrpSpPr/>
          <p:nvPr/>
        </p:nvGrpSpPr>
        <p:grpSpPr>
          <a:xfrm>
            <a:off x="6398139" y="1746026"/>
            <a:ext cx="4406182" cy="1268149"/>
            <a:chOff x="0" y="0"/>
            <a:chExt cx="4406180" cy="1268147"/>
          </a:xfrm>
        </p:grpSpPr>
        <p:sp>
          <p:nvSpPr>
            <p:cNvPr id="830" name="Loss function is modified."/>
            <p:cNvSpPr txBox="1"/>
            <p:nvPr/>
          </p:nvSpPr>
          <p:spPr>
            <a:xfrm>
              <a:off x="29307" y="0"/>
              <a:ext cx="279190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180473" indent="-180473">
                <a:buClr>
                  <a:srgbClr val="FF9622"/>
                </a:buClr>
                <a:buSzPct val="100000"/>
                <a:buChar char="•"/>
                <a:defRPr sz="1600" b="1">
                  <a:solidFill>
                    <a:srgbClr val="FF9623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Loss function is modified.</a:t>
              </a:r>
            </a:p>
          </p:txBody>
        </p:sp>
        <p:pic>
          <p:nvPicPr>
            <p:cNvPr id="831" name="屏幕快照 2018-11-13 上午11.48.37.png" descr="屏幕快照 2018-11-13 上午11.48.3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479203"/>
              <a:ext cx="4406181" cy="788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400" fill="hold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66740 0.000000" pathEditMode="relative">
                                      <p:cBhvr>
                                        <p:cTn id="11" dur="5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1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836" name="AI-SKETCHER - Loss function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Loss function</a:t>
            </a:r>
          </a:p>
        </p:txBody>
      </p:sp>
      <p:grpSp>
        <p:nvGrpSpPr>
          <p:cNvPr id="839" name="成组"/>
          <p:cNvGrpSpPr/>
          <p:nvPr/>
        </p:nvGrpSpPr>
        <p:grpSpPr>
          <a:xfrm>
            <a:off x="701181" y="1750236"/>
            <a:ext cx="4406182" cy="1268149"/>
            <a:chOff x="0" y="0"/>
            <a:chExt cx="4406180" cy="1268147"/>
          </a:xfrm>
        </p:grpSpPr>
        <p:sp>
          <p:nvSpPr>
            <p:cNvPr id="837" name="Loss function is modified."/>
            <p:cNvSpPr txBox="1"/>
            <p:nvPr/>
          </p:nvSpPr>
          <p:spPr>
            <a:xfrm>
              <a:off x="29307" y="0"/>
              <a:ext cx="279190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180473" indent="-180473">
                <a:buClr>
                  <a:srgbClr val="FF9622"/>
                </a:buClr>
                <a:buSzPct val="100000"/>
                <a:buChar char="•"/>
                <a:defRPr sz="1600" b="1">
                  <a:solidFill>
                    <a:srgbClr val="FF9623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Loss function is modified.</a:t>
              </a:r>
            </a:p>
          </p:txBody>
        </p:sp>
        <p:pic>
          <p:nvPicPr>
            <p:cNvPr id="838" name="屏幕快照 2018-11-13 上午11.48.37.png" descr="屏幕快照 2018-11-13 上午11.48.3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9203"/>
              <a:ext cx="4406181" cy="788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40" name="Straight Connector 13" descr="Straight Connector 1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0607" y="2846932"/>
            <a:ext cx="369584" cy="76201"/>
          </a:xfrm>
          <a:prstGeom prst="rect">
            <a:avLst/>
          </a:prstGeom>
        </p:spPr>
      </p:pic>
      <p:sp>
        <p:nvSpPr>
          <p:cNvPr id="842" name="Rectangle 20"/>
          <p:cNvSpPr txBox="1"/>
          <p:nvPr/>
        </p:nvSpPr>
        <p:spPr>
          <a:xfrm>
            <a:off x="750521" y="3542220"/>
            <a:ext cx="3771879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2D44CA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the reconstruction loss</a:t>
            </a:r>
          </a:p>
          <a:p>
            <a:pPr>
              <a:defRPr>
                <a:solidFill>
                  <a:srgbClr val="2D44CA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estimates the differences between the generated strokes and the training samples.</a:t>
            </a:r>
          </a:p>
        </p:txBody>
      </p:sp>
      <p:sp>
        <p:nvSpPr>
          <p:cNvPr id="843" name="Straight Connector 21"/>
          <p:cNvSpPr/>
          <p:nvPr/>
        </p:nvSpPr>
        <p:spPr>
          <a:xfrm flipH="1">
            <a:off x="1905033" y="3066706"/>
            <a:ext cx="312999" cy="470583"/>
          </a:xfrm>
          <a:prstGeom prst="line">
            <a:avLst/>
          </a:prstGeom>
          <a:ln w="25400">
            <a:solidFill>
              <a:srgbClr val="3B55F8"/>
            </a:solidFill>
            <a:miter/>
            <a:tailEnd type="oval"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pic>
        <p:nvPicPr>
          <p:cNvPr id="844" name="Straight Connector 13" descr="Straight Connector 13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91329" y="2846932"/>
            <a:ext cx="2097868" cy="76201"/>
          </a:xfrm>
          <a:prstGeom prst="rect">
            <a:avLst/>
          </a:prstGeom>
        </p:spPr>
      </p:pic>
      <p:sp>
        <p:nvSpPr>
          <p:cNvPr id="846" name="Rectangle 20"/>
          <p:cNvSpPr txBox="1"/>
          <p:nvPr/>
        </p:nvSpPr>
        <p:spPr>
          <a:xfrm>
            <a:off x="4625342" y="3559149"/>
            <a:ext cx="4107539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7A8ECC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estimates the distribution differences between the generated strokes and the strokes in the training set.</a:t>
            </a:r>
          </a:p>
        </p:txBody>
      </p:sp>
      <p:sp>
        <p:nvSpPr>
          <p:cNvPr id="847" name="Straight Connector 21"/>
          <p:cNvSpPr/>
          <p:nvPr/>
        </p:nvSpPr>
        <p:spPr>
          <a:xfrm>
            <a:off x="4014833" y="3071592"/>
            <a:ext cx="1579404" cy="459553"/>
          </a:xfrm>
          <a:prstGeom prst="line">
            <a:avLst/>
          </a:prstGeom>
          <a:ln w="25400">
            <a:solidFill>
              <a:srgbClr val="95AEF5"/>
            </a:solidFill>
            <a:miter/>
            <a:tailEnd type="oval"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848" name="矩形"/>
          <p:cNvSpPr/>
          <p:nvPr/>
        </p:nvSpPr>
        <p:spPr>
          <a:xfrm>
            <a:off x="4078753" y="2430249"/>
            <a:ext cx="509755" cy="467484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59" y="1940911"/>
            <a:ext cx="3401568" cy="3584448"/>
          </a:xfrm>
          <a:prstGeom prst="rect">
            <a:avLst/>
          </a:prstGeom>
        </p:spPr>
      </p:pic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xfrm>
            <a:off x="1074744" y="2766218"/>
            <a:ext cx="7261412" cy="1325564"/>
          </a:xfrm>
          <a:prstGeom prst="rect">
            <a:avLst/>
          </a:prstGeom>
        </p:spPr>
        <p:txBody>
          <a:bodyPr/>
          <a:lstStyle/>
          <a:p>
            <a:pPr>
              <a:defRPr sz="2400" i="1">
                <a:solidFill>
                  <a:srgbClr val="F5AB25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Can</a:t>
            </a:r>
            <a:r>
              <a:t> </a:t>
            </a:r>
            <a:r>
              <a:rPr b="1"/>
              <a:t>AI</a:t>
            </a:r>
            <a:r>
              <a:t> </a:t>
            </a: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help designers create high quality sketches and boost their productivity and creativity?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852" name="AI-SKETCHER - Loss function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Loss function</a:t>
            </a:r>
          </a:p>
        </p:txBody>
      </p:sp>
      <p:grpSp>
        <p:nvGrpSpPr>
          <p:cNvPr id="855" name="成组"/>
          <p:cNvGrpSpPr/>
          <p:nvPr/>
        </p:nvGrpSpPr>
        <p:grpSpPr>
          <a:xfrm>
            <a:off x="701181" y="1750236"/>
            <a:ext cx="4406182" cy="1268149"/>
            <a:chOff x="0" y="0"/>
            <a:chExt cx="4406180" cy="1268147"/>
          </a:xfrm>
        </p:grpSpPr>
        <p:sp>
          <p:nvSpPr>
            <p:cNvPr id="853" name="Loss function is modified."/>
            <p:cNvSpPr txBox="1"/>
            <p:nvPr/>
          </p:nvSpPr>
          <p:spPr>
            <a:xfrm>
              <a:off x="29307" y="0"/>
              <a:ext cx="279190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180473" indent="-180473">
                <a:buClr>
                  <a:srgbClr val="FF9622"/>
                </a:buClr>
                <a:buSzPct val="100000"/>
                <a:buChar char="•"/>
                <a:defRPr sz="1600" b="1">
                  <a:solidFill>
                    <a:srgbClr val="FF9623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Loss function is modified.</a:t>
              </a:r>
            </a:p>
          </p:txBody>
        </p:sp>
        <p:pic>
          <p:nvPicPr>
            <p:cNvPr id="854" name="屏幕快照 2018-11-13 上午11.48.37.png" descr="屏幕快照 2018-11-13 上午11.48.3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9203"/>
              <a:ext cx="4406181" cy="788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56" name="矩形"/>
          <p:cNvSpPr/>
          <p:nvPr/>
        </p:nvSpPr>
        <p:spPr>
          <a:xfrm>
            <a:off x="4078754" y="2430249"/>
            <a:ext cx="509755" cy="467484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  <p:pic>
        <p:nvPicPr>
          <p:cNvPr id="857" name="屏幕快照 2018-11-13 下午3.19.19.png" descr="屏幕快照 2018-11-13 下午3.19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241" y="3164352"/>
            <a:ext cx="4810008" cy="203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矩形"/>
          <p:cNvSpPr/>
          <p:nvPr/>
        </p:nvSpPr>
        <p:spPr>
          <a:xfrm>
            <a:off x="819038" y="4044801"/>
            <a:ext cx="4586414" cy="770311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8" grpId="2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屏幕快照 2018-11-13 下午3.19.19.png" descr="屏幕快照 2018-11-13 下午3.19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241" y="3164352"/>
            <a:ext cx="4810008" cy="203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矩形"/>
          <p:cNvSpPr/>
          <p:nvPr/>
        </p:nvSpPr>
        <p:spPr>
          <a:xfrm>
            <a:off x="1956592" y="4535215"/>
            <a:ext cx="282383" cy="2104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pic>
        <p:nvPicPr>
          <p:cNvPr id="862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864" name="AI-SKETCHER - Loss function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Loss function</a:t>
            </a:r>
          </a:p>
        </p:txBody>
      </p:sp>
      <p:grpSp>
        <p:nvGrpSpPr>
          <p:cNvPr id="867" name="成组"/>
          <p:cNvGrpSpPr/>
          <p:nvPr/>
        </p:nvGrpSpPr>
        <p:grpSpPr>
          <a:xfrm>
            <a:off x="701181" y="1750236"/>
            <a:ext cx="4406182" cy="1268149"/>
            <a:chOff x="0" y="0"/>
            <a:chExt cx="4406180" cy="1268147"/>
          </a:xfrm>
        </p:grpSpPr>
        <p:sp>
          <p:nvSpPr>
            <p:cNvPr id="865" name="Loss function is modified."/>
            <p:cNvSpPr txBox="1"/>
            <p:nvPr/>
          </p:nvSpPr>
          <p:spPr>
            <a:xfrm>
              <a:off x="29307" y="0"/>
              <a:ext cx="279190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180473" indent="-180473">
                <a:buClr>
                  <a:srgbClr val="FF9622"/>
                </a:buClr>
                <a:buSzPct val="100000"/>
                <a:buChar char="•"/>
                <a:defRPr sz="1600" b="1">
                  <a:solidFill>
                    <a:srgbClr val="FF9623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Loss function is modified.</a:t>
              </a:r>
            </a:p>
          </p:txBody>
        </p:sp>
        <p:pic>
          <p:nvPicPr>
            <p:cNvPr id="866" name="屏幕快照 2018-11-13 上午11.48.37.png" descr="屏幕快照 2018-11-13 上午11.48.3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79203"/>
              <a:ext cx="4406181" cy="788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8" name="矩形"/>
          <p:cNvSpPr/>
          <p:nvPr/>
        </p:nvSpPr>
        <p:spPr>
          <a:xfrm>
            <a:off x="4078754" y="2430249"/>
            <a:ext cx="509755" cy="467484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  <p:sp>
        <p:nvSpPr>
          <p:cNvPr id="869" name="na"/>
          <p:cNvSpPr txBox="1"/>
          <p:nvPr/>
        </p:nvSpPr>
        <p:spPr>
          <a:xfrm>
            <a:off x="1913519" y="4352178"/>
            <a:ext cx="325456" cy="37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>
                <a:solidFill>
                  <a:srgbClr val="F6912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000" b="1" i="1" dirty="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1000" b="1" i="1" dirty="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  <p:sp>
        <p:nvSpPr>
          <p:cNvPr id="870" name="na:  the dimensions of ad"/>
          <p:cNvSpPr txBox="1"/>
          <p:nvPr/>
        </p:nvSpPr>
        <p:spPr>
          <a:xfrm>
            <a:off x="5863902" y="3168272"/>
            <a:ext cx="2913762" cy="470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6912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:  the dimensions of </a:t>
            </a: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na:  the dimensions of ad…"/>
          <p:cNvSpPr txBox="1"/>
          <p:nvPr/>
        </p:nvSpPr>
        <p:spPr>
          <a:xfrm>
            <a:off x="5859692" y="3165217"/>
            <a:ext cx="5732378" cy="1822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:  </a:t>
            </a:r>
            <a:r>
              <a:rPr b="0"/>
              <a:t>the dimensions of</a:t>
            </a:r>
            <a:r>
              <a:t> </a:t>
            </a: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</a:p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 b="1">
                <a:solidFill>
                  <a:srgbClr val="FF9622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z /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a: </a:t>
            </a:r>
            <a:r>
              <a:t>the KL divergence between the distribution of the latent vector </a:t>
            </a: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s / </a:t>
            </a: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t>and the distribution of the strokes in the training data</a:t>
            </a:r>
          </a:p>
        </p:txBody>
      </p:sp>
      <p:pic>
        <p:nvPicPr>
          <p:cNvPr id="873" name="屏幕快照 2018-11-13 下午3.19.19.png" descr="屏幕快照 2018-11-13 下午3.19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241" y="3164352"/>
            <a:ext cx="4810008" cy="203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877" name="AI-SKETCHER - Loss function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Loss function</a:t>
            </a:r>
          </a:p>
        </p:txBody>
      </p:sp>
      <p:grpSp>
        <p:nvGrpSpPr>
          <p:cNvPr id="880" name="成组"/>
          <p:cNvGrpSpPr/>
          <p:nvPr/>
        </p:nvGrpSpPr>
        <p:grpSpPr>
          <a:xfrm>
            <a:off x="701181" y="1750236"/>
            <a:ext cx="4406182" cy="1268149"/>
            <a:chOff x="0" y="0"/>
            <a:chExt cx="4406180" cy="1268147"/>
          </a:xfrm>
        </p:grpSpPr>
        <p:sp>
          <p:nvSpPr>
            <p:cNvPr id="878" name="Loss function is modified."/>
            <p:cNvSpPr txBox="1"/>
            <p:nvPr/>
          </p:nvSpPr>
          <p:spPr>
            <a:xfrm>
              <a:off x="29307" y="0"/>
              <a:ext cx="279190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180473" indent="-180473">
                <a:buClr>
                  <a:srgbClr val="FF9622"/>
                </a:buClr>
                <a:buSzPct val="100000"/>
                <a:buChar char="•"/>
                <a:defRPr sz="1600" b="1">
                  <a:solidFill>
                    <a:srgbClr val="FF9623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Loss function is modified.</a:t>
              </a:r>
            </a:p>
          </p:txBody>
        </p:sp>
        <p:pic>
          <p:nvPicPr>
            <p:cNvPr id="879" name="屏幕快照 2018-11-13 上午11.48.37.png" descr="屏幕快照 2018-11-13 上午11.48.3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79203"/>
              <a:ext cx="4406181" cy="788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81" name="矩形"/>
          <p:cNvSpPr/>
          <p:nvPr/>
        </p:nvSpPr>
        <p:spPr>
          <a:xfrm>
            <a:off x="4078754" y="2430249"/>
            <a:ext cx="509755" cy="467484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  <p:sp>
        <p:nvSpPr>
          <p:cNvPr id="882" name="lz"/>
          <p:cNvSpPr txBox="1"/>
          <p:nvPr/>
        </p:nvSpPr>
        <p:spPr>
          <a:xfrm>
            <a:off x="919516" y="3403914"/>
            <a:ext cx="284843" cy="4584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6912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</a:p>
        </p:txBody>
      </p:sp>
      <p:sp>
        <p:nvSpPr>
          <p:cNvPr id="883" name="la"/>
          <p:cNvSpPr txBox="1"/>
          <p:nvPr/>
        </p:nvSpPr>
        <p:spPr>
          <a:xfrm>
            <a:off x="919516" y="4167682"/>
            <a:ext cx="310181" cy="458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6912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na:  the dimensions of ad…"/>
          <p:cNvSpPr txBox="1"/>
          <p:nvPr/>
        </p:nvSpPr>
        <p:spPr>
          <a:xfrm>
            <a:off x="5859692" y="3165614"/>
            <a:ext cx="5732378" cy="24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t>:  </a:t>
            </a:r>
            <a:r>
              <a:rPr b="0"/>
              <a:t>the dimensions of</a:t>
            </a:r>
            <a:r>
              <a:t> </a:t>
            </a: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</a:p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z /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a: </a:t>
            </a:r>
            <a:r>
              <a:rPr b="0"/>
              <a:t>the KL divergence between the distribution of the latent vector</a:t>
            </a:r>
            <a:r>
              <a:t> </a:t>
            </a: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s / </a:t>
            </a:r>
            <a:r>
              <a:rPr sz="2600"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b="0"/>
              <a:t>and the distribution of the strokes in the training data</a:t>
            </a:r>
          </a:p>
          <a:p>
            <a:pPr>
              <a:defRPr b="1">
                <a:solidFill>
                  <a:srgbClr val="FF9622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endParaRPr b="0"/>
          </a:p>
          <a:p>
            <a:pPr>
              <a:defRPr sz="2400" b="1" i="1">
                <a:solidFill>
                  <a:srgbClr val="FF96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β</a:t>
            </a:r>
            <a:r>
              <a:rPr sz="1800" i="0">
                <a:latin typeface="Avenir Next"/>
                <a:ea typeface="Avenir Next"/>
                <a:cs typeface="Avenir Next"/>
                <a:sym typeface="Avenir Next"/>
              </a:rPr>
              <a:t>：a hyperparameter that balances the two terms</a:t>
            </a:r>
          </a:p>
        </p:txBody>
      </p:sp>
      <p:pic>
        <p:nvPicPr>
          <p:cNvPr id="886" name="屏幕快照 2018-11-13 下午3.19.19.png" descr="屏幕快照 2018-11-13 下午3.19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241" y="3164352"/>
            <a:ext cx="4810008" cy="203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890" name="AI-SKETCHER - Loss function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AI-SKETCHER </a:t>
            </a:r>
            <a:r>
              <a:rPr sz="1800">
                <a:solidFill>
                  <a:srgbClr val="535353"/>
                </a:solidFill>
              </a:rPr>
              <a:t>- Loss function</a:t>
            </a:r>
          </a:p>
        </p:txBody>
      </p:sp>
      <p:grpSp>
        <p:nvGrpSpPr>
          <p:cNvPr id="893" name="成组"/>
          <p:cNvGrpSpPr/>
          <p:nvPr/>
        </p:nvGrpSpPr>
        <p:grpSpPr>
          <a:xfrm>
            <a:off x="701181" y="1750236"/>
            <a:ext cx="4406182" cy="1268149"/>
            <a:chOff x="0" y="0"/>
            <a:chExt cx="4406180" cy="1268147"/>
          </a:xfrm>
        </p:grpSpPr>
        <p:sp>
          <p:nvSpPr>
            <p:cNvPr id="891" name="Loss function is modified."/>
            <p:cNvSpPr txBox="1"/>
            <p:nvPr/>
          </p:nvSpPr>
          <p:spPr>
            <a:xfrm>
              <a:off x="29307" y="0"/>
              <a:ext cx="279190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180473" indent="-180473">
                <a:buClr>
                  <a:srgbClr val="FF9622"/>
                </a:buClr>
                <a:buSzPct val="100000"/>
                <a:buChar char="•"/>
                <a:defRPr sz="1600" b="1">
                  <a:solidFill>
                    <a:srgbClr val="FF9623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Loss function is modified.</a:t>
              </a:r>
            </a:p>
          </p:txBody>
        </p:sp>
        <p:pic>
          <p:nvPicPr>
            <p:cNvPr id="892" name="屏幕快照 2018-11-13 上午11.48.37.png" descr="屏幕快照 2018-11-13 上午11.48.3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79203"/>
              <a:ext cx="4406181" cy="788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94" name="矩形"/>
          <p:cNvSpPr/>
          <p:nvPr/>
        </p:nvSpPr>
        <p:spPr>
          <a:xfrm>
            <a:off x="4078754" y="2430249"/>
            <a:ext cx="509755" cy="467484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  <p:sp>
        <p:nvSpPr>
          <p:cNvPr id="895" name="矩形"/>
          <p:cNvSpPr/>
          <p:nvPr/>
        </p:nvSpPr>
        <p:spPr>
          <a:xfrm>
            <a:off x="2100450" y="4876785"/>
            <a:ext cx="135786" cy="255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896" name="β"/>
          <p:cNvSpPr txBox="1"/>
          <p:nvPr/>
        </p:nvSpPr>
        <p:spPr>
          <a:xfrm>
            <a:off x="2059346" y="4804794"/>
            <a:ext cx="217994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>
                <a:solidFill>
                  <a:srgbClr val="FF96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β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900" name="EVALUATION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EVALUATION</a:t>
            </a:r>
          </a:p>
        </p:txBody>
      </p:sp>
      <p:sp>
        <p:nvSpPr>
          <p:cNvPr id="901" name="We performed three experiments in purpose of validating:"/>
          <p:cNvSpPr txBox="1"/>
          <p:nvPr/>
        </p:nvSpPr>
        <p:spPr>
          <a:xfrm>
            <a:off x="733181" y="2225423"/>
            <a:ext cx="1113689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We performed three experiments in purpose of validating:</a:t>
            </a:r>
          </a:p>
        </p:txBody>
      </p:sp>
      <p:sp>
        <p:nvSpPr>
          <p:cNvPr id="902" name="the AI-Sketcher's drawing quality"/>
          <p:cNvSpPr txBox="1"/>
          <p:nvPr/>
        </p:nvSpPr>
        <p:spPr>
          <a:xfrm>
            <a:off x="768376" y="2865472"/>
            <a:ext cx="383957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the AI-Sketcher's </a:t>
            </a:r>
            <a:r>
              <a:rPr b="1">
                <a:solidFill>
                  <a:srgbClr val="F6C343"/>
                </a:solidFill>
              </a:rPr>
              <a:t>drawing quality</a:t>
            </a:r>
          </a:p>
        </p:txBody>
      </p:sp>
      <p:sp>
        <p:nvSpPr>
          <p:cNvPr id="903" name="its capability of generating sketches from multiple classes"/>
          <p:cNvSpPr txBox="1"/>
          <p:nvPr/>
        </p:nvSpPr>
        <p:spPr>
          <a:xfrm>
            <a:off x="762802" y="3402329"/>
            <a:ext cx="641932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its capability of generating sketches from </a:t>
            </a:r>
            <a:r>
              <a:rPr b="1" dirty="0">
                <a:solidFill>
                  <a:srgbClr val="F6C242"/>
                </a:solidFill>
              </a:rPr>
              <a:t>multiple classes</a:t>
            </a:r>
            <a:r>
              <a:rPr dirty="0"/>
              <a:t> </a:t>
            </a:r>
          </a:p>
        </p:txBody>
      </p:sp>
      <p:sp>
        <p:nvSpPr>
          <p:cNvPr id="904" name="generation diversity"/>
          <p:cNvSpPr txBox="1"/>
          <p:nvPr/>
        </p:nvSpPr>
        <p:spPr>
          <a:xfrm>
            <a:off x="761434" y="3902529"/>
            <a:ext cx="244671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generation </a:t>
            </a:r>
            <a:r>
              <a:rPr b="1">
                <a:solidFill>
                  <a:srgbClr val="F7C244"/>
                </a:solidFill>
              </a:rPr>
              <a:t>diversity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1" animBg="1" advAuto="0"/>
      <p:bldP spid="903" grpId="2" animBg="1" advAuto="0"/>
      <p:bldP spid="904" grpId="3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910" name="EVALUATION - Datase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Dataset</a:t>
            </a:r>
          </a:p>
        </p:txBody>
      </p:sp>
      <p:grpSp>
        <p:nvGrpSpPr>
          <p:cNvPr id="913" name="成组"/>
          <p:cNvGrpSpPr/>
          <p:nvPr/>
        </p:nvGrpSpPr>
        <p:grpSpPr>
          <a:xfrm>
            <a:off x="1546917" y="2237604"/>
            <a:ext cx="9098165" cy="3504575"/>
            <a:chOff x="0" y="0"/>
            <a:chExt cx="9098164" cy="3504574"/>
          </a:xfrm>
        </p:grpSpPr>
        <p:pic>
          <p:nvPicPr>
            <p:cNvPr id="911" name="Content Placeholder 3" descr="Content Placeholder 3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91647"/>
            <a:stretch>
              <a:fillRect/>
            </a:stretch>
          </p:blipFill>
          <p:spPr>
            <a:xfrm>
              <a:off x="96822" y="0"/>
              <a:ext cx="9001343" cy="551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2" name="Content Placeholder 3" descr="Content Placeholder 3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56893"/>
            <a:stretch>
              <a:fillRect/>
            </a:stretch>
          </p:blipFill>
          <p:spPr>
            <a:xfrm>
              <a:off x="0" y="658874"/>
              <a:ext cx="9001343" cy="2845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14" name="The QuickDraw dataset contains over 50 million sketches in 75 object categories and originally used for training Sketch-RNN."/>
          <p:cNvSpPr txBox="1"/>
          <p:nvPr/>
        </p:nvSpPr>
        <p:spPr>
          <a:xfrm>
            <a:off x="747731" y="1349129"/>
            <a:ext cx="1025022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The QuickDraw dataset</a:t>
            </a:r>
            <a:r>
              <a:t> contains over 50 million sketches in 75 object categories and originally used for training Sketch-RNN.</a:t>
            </a:r>
          </a:p>
        </p:txBody>
      </p:sp>
      <p:sp>
        <p:nvSpPr>
          <p:cNvPr id="915" name="https://quickdraw.withgoogle.com/"/>
          <p:cNvSpPr txBox="1"/>
          <p:nvPr/>
        </p:nvSpPr>
        <p:spPr>
          <a:xfrm>
            <a:off x="7600074" y="6297045"/>
            <a:ext cx="29889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defRPr>
            </a:lvl1pPr>
          </a:lstStyle>
          <a:p>
            <a:pPr>
              <a:defRPr u="none">
                <a:solidFill>
                  <a:srgbClr val="A2BAE1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https://quickdraw.withgoogle.com/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FaceX dataset consists of 5 million sketches of both male's and female's facial expressions showing seven different types of emotions."/>
          <p:cNvSpPr txBox="1"/>
          <p:nvPr/>
        </p:nvSpPr>
        <p:spPr>
          <a:xfrm>
            <a:off x="752155" y="1351825"/>
            <a:ext cx="1051560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The FaceX dataset</a:t>
            </a:r>
            <a:r>
              <a:t> consists of 5 million sketches of both male's and female's facial expressions showing seven different types of emotions.</a:t>
            </a:r>
          </a:p>
        </p:txBody>
      </p:sp>
      <p:pic>
        <p:nvPicPr>
          <p:cNvPr id="920" name="屏幕快照 2018-11-13 23.50.11.png" descr="屏幕快照 2018-11-13 23.50.11.png"/>
          <p:cNvPicPr>
            <a:picLocks noChangeAspect="1"/>
          </p:cNvPicPr>
          <p:nvPr/>
        </p:nvPicPr>
        <p:blipFill>
          <a:blip r:embed="rId2">
            <a:extLst/>
          </a:blip>
          <a:srcRect t="10137"/>
          <a:stretch>
            <a:fillRect/>
          </a:stretch>
        </p:blipFill>
        <p:spPr>
          <a:xfrm>
            <a:off x="1666498" y="2099487"/>
            <a:ext cx="8152786" cy="4578953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EVALUATION - Datase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Dataset</a:t>
            </a:r>
          </a:p>
        </p:txBody>
      </p:sp>
      <p:pic>
        <p:nvPicPr>
          <p:cNvPr id="922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924" name="Rectangle 4"/>
          <p:cNvSpPr txBox="1"/>
          <p:nvPr/>
        </p:nvSpPr>
        <p:spPr>
          <a:xfrm>
            <a:off x="8411163" y="6135882"/>
            <a:ext cx="243108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/>
            </a:pPr>
            <a:r>
              <a:rPr sz="14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https://facex.idvxlab.com/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extBox 3"/>
          <p:cNvSpPr txBox="1"/>
          <p:nvPr/>
        </p:nvSpPr>
        <p:spPr>
          <a:xfrm>
            <a:off x="3817944" y="5701673"/>
            <a:ext cx="397388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Experiments based on FaceX Dataset</a:t>
            </a:r>
          </a:p>
        </p:txBody>
      </p:sp>
      <p:pic>
        <p:nvPicPr>
          <p:cNvPr id="955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957" name="EVALUATION - 1st Experimen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- 1st Experiment</a:t>
            </a:r>
          </a:p>
        </p:txBody>
      </p:sp>
      <p:pic>
        <p:nvPicPr>
          <p:cNvPr id="958" name="exp1 (1).png" descr="exp1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244" y="2231767"/>
            <a:ext cx="10373512" cy="3283552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Drawing quality"/>
          <p:cNvSpPr txBox="1"/>
          <p:nvPr/>
        </p:nvSpPr>
        <p:spPr>
          <a:xfrm>
            <a:off x="718647" y="1341876"/>
            <a:ext cx="188287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6C34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F6C343"/>
                </a:solidFill>
              </a:rPr>
              <a:t>Drawing quality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TextBox 3"/>
          <p:cNvSpPr txBox="1"/>
          <p:nvPr/>
        </p:nvSpPr>
        <p:spPr>
          <a:xfrm>
            <a:off x="3817944" y="5701673"/>
            <a:ext cx="397388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Experiments based on FaceX Dataset</a:t>
            </a:r>
          </a:p>
        </p:txBody>
      </p:sp>
      <p:pic>
        <p:nvPicPr>
          <p:cNvPr id="962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964" name="EVALUATION - 1st Experimen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- 1st Experiment</a:t>
            </a:r>
          </a:p>
        </p:txBody>
      </p:sp>
      <p:pic>
        <p:nvPicPr>
          <p:cNvPr id="965" name="exp1 (1).png" descr="exp1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244" y="2231767"/>
            <a:ext cx="10373512" cy="3283552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矩形"/>
          <p:cNvSpPr/>
          <p:nvPr/>
        </p:nvSpPr>
        <p:spPr>
          <a:xfrm>
            <a:off x="821862" y="2801509"/>
            <a:ext cx="10548276" cy="691055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  <p:sp>
        <p:nvSpPr>
          <p:cNvPr id="967" name="Drawing quality"/>
          <p:cNvSpPr txBox="1"/>
          <p:nvPr/>
        </p:nvSpPr>
        <p:spPr>
          <a:xfrm>
            <a:off x="718647" y="1341876"/>
            <a:ext cx="188287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6C34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F6C343"/>
                </a:solidFill>
              </a:rPr>
              <a:t>Drawing quality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TextBox 3"/>
          <p:cNvSpPr txBox="1"/>
          <p:nvPr/>
        </p:nvSpPr>
        <p:spPr>
          <a:xfrm>
            <a:off x="3817944" y="5701673"/>
            <a:ext cx="397388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Experiments based on FaceX Dataset</a:t>
            </a:r>
          </a:p>
        </p:txBody>
      </p:sp>
      <p:pic>
        <p:nvPicPr>
          <p:cNvPr id="970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972" name="EVALUATION - 1st Experimen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- 1st Experiment</a:t>
            </a:r>
          </a:p>
        </p:txBody>
      </p:sp>
      <p:pic>
        <p:nvPicPr>
          <p:cNvPr id="973" name="exp1 (1).png" descr="exp1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244" y="2231767"/>
            <a:ext cx="10373512" cy="3283552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Drawing quality"/>
          <p:cNvSpPr txBox="1"/>
          <p:nvPr/>
        </p:nvSpPr>
        <p:spPr>
          <a:xfrm>
            <a:off x="718647" y="1341876"/>
            <a:ext cx="188287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6C34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F6C343"/>
                </a:solidFill>
              </a:rPr>
              <a:t>Drawing quality</a:t>
            </a:r>
          </a:p>
        </p:txBody>
      </p:sp>
      <p:sp>
        <p:nvSpPr>
          <p:cNvPr id="975" name="矩形"/>
          <p:cNvSpPr/>
          <p:nvPr/>
        </p:nvSpPr>
        <p:spPr>
          <a:xfrm>
            <a:off x="821862" y="3401016"/>
            <a:ext cx="10548276" cy="691055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5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i-sketcher demo.mp4" descr="ai-sketcher demo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27837" y="0"/>
            <a:ext cx="11536326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7999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TextBox 3"/>
          <p:cNvSpPr txBox="1"/>
          <p:nvPr/>
        </p:nvSpPr>
        <p:spPr>
          <a:xfrm>
            <a:off x="3817944" y="5701673"/>
            <a:ext cx="397388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Experiments based on FaceX Dataset</a:t>
            </a:r>
          </a:p>
        </p:txBody>
      </p:sp>
      <p:pic>
        <p:nvPicPr>
          <p:cNvPr id="978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980" name="EVALUATION - 1st Experimen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- 1st Experiment</a:t>
            </a:r>
          </a:p>
        </p:txBody>
      </p:sp>
      <p:pic>
        <p:nvPicPr>
          <p:cNvPr id="981" name="exp1 (1).png" descr="exp1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244" y="2231767"/>
            <a:ext cx="10373512" cy="3283552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Drawing quality"/>
          <p:cNvSpPr txBox="1"/>
          <p:nvPr/>
        </p:nvSpPr>
        <p:spPr>
          <a:xfrm>
            <a:off x="718647" y="1341876"/>
            <a:ext cx="188287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6C34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F6C343"/>
                </a:solidFill>
              </a:rPr>
              <a:t>Drawing quality</a:t>
            </a:r>
          </a:p>
        </p:txBody>
      </p:sp>
      <p:sp>
        <p:nvSpPr>
          <p:cNvPr id="983" name="矩形"/>
          <p:cNvSpPr/>
          <p:nvPr/>
        </p:nvSpPr>
        <p:spPr>
          <a:xfrm>
            <a:off x="821862" y="4006771"/>
            <a:ext cx="10548276" cy="691055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TextBox 3"/>
          <p:cNvSpPr txBox="1"/>
          <p:nvPr/>
        </p:nvSpPr>
        <p:spPr>
          <a:xfrm>
            <a:off x="3817944" y="5701673"/>
            <a:ext cx="397388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Experiments based on FaceX Dataset</a:t>
            </a:r>
          </a:p>
        </p:txBody>
      </p:sp>
      <p:pic>
        <p:nvPicPr>
          <p:cNvPr id="986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988" name="EVALUATION - 1st Experimen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- 1st Experiment</a:t>
            </a:r>
          </a:p>
        </p:txBody>
      </p:sp>
      <p:pic>
        <p:nvPicPr>
          <p:cNvPr id="989" name="exp1 (1).png" descr="exp1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244" y="2231767"/>
            <a:ext cx="10373512" cy="3283552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Drawing quality"/>
          <p:cNvSpPr txBox="1"/>
          <p:nvPr/>
        </p:nvSpPr>
        <p:spPr>
          <a:xfrm>
            <a:off x="718647" y="1341876"/>
            <a:ext cx="188287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6C34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F6C343"/>
                </a:solidFill>
              </a:rPr>
              <a:t>Drawing quality</a:t>
            </a:r>
          </a:p>
        </p:txBody>
      </p:sp>
      <p:sp>
        <p:nvSpPr>
          <p:cNvPr id="991" name="矩形"/>
          <p:cNvSpPr/>
          <p:nvPr/>
        </p:nvSpPr>
        <p:spPr>
          <a:xfrm>
            <a:off x="821862" y="4614001"/>
            <a:ext cx="10548276" cy="691055"/>
          </a:xfrm>
          <a:prstGeom prst="rect">
            <a:avLst/>
          </a:prstGeom>
          <a:ln w="50800">
            <a:solidFill>
              <a:srgbClr val="FFBD39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5F0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" grpId="1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995" name="EVALUATION - 1st Experimen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- 1st Experiment</a:t>
            </a:r>
          </a:p>
        </p:txBody>
      </p:sp>
      <p:sp>
        <p:nvSpPr>
          <p:cNvPr id="996" name="A within subject user study…"/>
          <p:cNvSpPr txBox="1"/>
          <p:nvPr/>
        </p:nvSpPr>
        <p:spPr>
          <a:xfrm>
            <a:off x="744954" y="2516134"/>
            <a:ext cx="5001885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A within</a:t>
            </a:r>
            <a:r>
              <a:rPr lang="en-US" altLang="zh-CN" dirty="0"/>
              <a:t>-</a:t>
            </a:r>
            <a:r>
              <a:rPr dirty="0"/>
              <a:t>subject user study </a:t>
            </a:r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endParaRPr dirty="0"/>
          </a:p>
          <a:p>
            <a:pPr marL="180473" indent="-180473">
              <a:buSzPct val="100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20 participants (10 females) </a:t>
            </a:r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endParaRPr dirty="0"/>
          </a:p>
          <a:p>
            <a:pPr marL="180473" indent="-180473">
              <a:buSzPct val="100000"/>
              <a:buChar char="•"/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The repeated measures one way ANOVA analysis showed that the generation quality of AI-Sketcher had an average rating of </a:t>
            </a:r>
            <a:r>
              <a:rPr b="1" dirty="0"/>
              <a:t>3.9</a:t>
            </a:r>
            <a:r>
              <a:rPr dirty="0"/>
              <a:t> and was significantly better than that of the baseline models (with all </a:t>
            </a:r>
            <a:r>
              <a:rPr i="1" dirty="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&lt;.01</a:t>
            </a:r>
            <a:r>
              <a:rPr dirty="0"/>
              <a:t>).</a:t>
            </a:r>
          </a:p>
        </p:txBody>
      </p:sp>
      <p:pic>
        <p:nvPicPr>
          <p:cNvPr id="997" name="userstudyResult.png" descr="userstudyResul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6513" y="2600484"/>
            <a:ext cx="5257542" cy="3080043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Drawing quality"/>
          <p:cNvSpPr txBox="1"/>
          <p:nvPr/>
        </p:nvSpPr>
        <p:spPr>
          <a:xfrm>
            <a:off x="718647" y="1341876"/>
            <a:ext cx="188287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6C34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F6C343"/>
                </a:solidFill>
              </a:rPr>
              <a:t>Drawing quality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6165" y="1031004"/>
            <a:ext cx="7269231" cy="5597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3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1005" name="EVALUATION - 2nd Experimen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- 2nd Experiment</a:t>
            </a:r>
          </a:p>
        </p:txBody>
      </p:sp>
      <p:sp>
        <p:nvSpPr>
          <p:cNvPr id="1006" name="TextBox 3"/>
          <p:cNvSpPr txBox="1"/>
          <p:nvPr/>
        </p:nvSpPr>
        <p:spPr>
          <a:xfrm>
            <a:off x="715316" y="2758833"/>
            <a:ext cx="314452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t>Experiments </a:t>
            </a:r>
          </a:p>
          <a:p>
            <a:pPr>
              <a:defRPr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based on QuickDraw Dataset</a:t>
            </a:r>
          </a:p>
        </p:txBody>
      </p:sp>
      <p:sp>
        <p:nvSpPr>
          <p:cNvPr id="1007" name="Generating multi-class sketches"/>
          <p:cNvSpPr txBox="1"/>
          <p:nvPr/>
        </p:nvSpPr>
        <p:spPr>
          <a:xfrm>
            <a:off x="715316" y="1335422"/>
            <a:ext cx="338678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Generating sketches</a:t>
            </a:r>
            <a:r>
              <a:rPr lang="zh-CN" altLang="en-US" dirty="0"/>
              <a:t> </a:t>
            </a:r>
            <a:r>
              <a:rPr lang="en-US" altLang="zh-CN" dirty="0"/>
              <a:t>from </a:t>
            </a:r>
            <a:r>
              <a:rPr lang="en-US" altLang="zh-CN" b="1" dirty="0">
                <a:solidFill>
                  <a:srgbClr val="F6C242"/>
                </a:solidFill>
              </a:rPr>
              <a:t>multiple classes</a:t>
            </a:r>
            <a:r>
              <a:rPr lang="en-US" altLang="zh-CN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Picture 3" descr="Picture 3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4846165" y="1031004"/>
            <a:ext cx="7269231" cy="5597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0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1012" name="EVALUATION - 2nd Experimen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- 2nd Experiment</a:t>
            </a:r>
          </a:p>
        </p:txBody>
      </p:sp>
      <p:sp>
        <p:nvSpPr>
          <p:cNvPr id="1014" name="TextBox 3"/>
          <p:cNvSpPr txBox="1"/>
          <p:nvPr/>
        </p:nvSpPr>
        <p:spPr>
          <a:xfrm>
            <a:off x="5412093" y="1018507"/>
            <a:ext cx="1139826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Sketch-RNN</a:t>
            </a:r>
          </a:p>
        </p:txBody>
      </p:sp>
      <p:pic>
        <p:nvPicPr>
          <p:cNvPr id="101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921" t="62933" r="71944"/>
          <a:stretch>
            <a:fillRect/>
          </a:stretch>
        </p:blipFill>
        <p:spPr>
          <a:xfrm>
            <a:off x="5058554" y="4553397"/>
            <a:ext cx="1827047" cy="2074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651" t="63025" r="71887"/>
          <a:stretch>
            <a:fillRect/>
          </a:stretch>
        </p:blipFill>
        <p:spPr>
          <a:xfrm>
            <a:off x="614682" y="2246563"/>
            <a:ext cx="3984301" cy="4454978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线条"/>
          <p:cNvSpPr/>
          <p:nvPr/>
        </p:nvSpPr>
        <p:spPr>
          <a:xfrm flipH="1" flipV="1">
            <a:off x="4599105" y="2297534"/>
            <a:ext cx="2293721" cy="2293721"/>
          </a:xfrm>
          <a:prstGeom prst="line">
            <a:avLst/>
          </a:prstGeom>
          <a:ln w="25400">
            <a:solidFill>
              <a:srgbClr val="FF9622"/>
            </a:solidFill>
            <a:miter/>
            <a:headEnd type="oval"/>
            <a:tailEnd type="diamond"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018" name="线条"/>
          <p:cNvSpPr/>
          <p:nvPr/>
        </p:nvSpPr>
        <p:spPr>
          <a:xfrm flipH="1">
            <a:off x="4611335" y="6617330"/>
            <a:ext cx="2253351" cy="1"/>
          </a:xfrm>
          <a:prstGeom prst="line">
            <a:avLst/>
          </a:prstGeom>
          <a:ln w="25400">
            <a:solidFill>
              <a:srgbClr val="FF9622"/>
            </a:solidFill>
            <a:miter/>
            <a:headEnd type="oval"/>
            <a:tailEnd type="diamond"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1" name="Generating multi-class sketches"/>
          <p:cNvSpPr txBox="1"/>
          <p:nvPr/>
        </p:nvSpPr>
        <p:spPr>
          <a:xfrm>
            <a:off x="715316" y="1335422"/>
            <a:ext cx="338678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Generating sketches</a:t>
            </a:r>
            <a:r>
              <a:rPr lang="zh-CN" altLang="en-US" dirty="0"/>
              <a:t> </a:t>
            </a:r>
            <a:r>
              <a:rPr lang="en-US" altLang="zh-CN" dirty="0"/>
              <a:t>from </a:t>
            </a:r>
            <a:r>
              <a:rPr lang="en-US" altLang="zh-CN" b="1" dirty="0">
                <a:solidFill>
                  <a:srgbClr val="F6C242"/>
                </a:solidFill>
              </a:rPr>
              <a:t>multiple classes</a:t>
            </a:r>
            <a:r>
              <a:rPr lang="en-US" altLang="zh-CN" dirty="0"/>
              <a:t>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6" grpId="1" animBg="1" advAuto="0"/>
      <p:bldP spid="1017" grpId="3" animBg="1" advAuto="0"/>
      <p:bldP spid="1018" grpId="2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8812" t="62979" r="46477"/>
          <a:stretch>
            <a:fillRect/>
          </a:stretch>
        </p:blipFill>
        <p:spPr>
          <a:xfrm>
            <a:off x="703930" y="2250295"/>
            <a:ext cx="3855369" cy="4447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1" name="Picture 3" descr="Picture 3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4846165" y="1031004"/>
            <a:ext cx="7269231" cy="5597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1024" name="EVALUATION - 2nd Experimen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- 2nd Experiment</a:t>
            </a:r>
          </a:p>
        </p:txBody>
      </p:sp>
      <p:pic>
        <p:nvPicPr>
          <p:cNvPr id="102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8697" t="62933" r="46263"/>
          <a:stretch>
            <a:fillRect/>
          </a:stretch>
        </p:blipFill>
        <p:spPr>
          <a:xfrm>
            <a:off x="6932246" y="4553397"/>
            <a:ext cx="1820116" cy="2074649"/>
          </a:xfrm>
          <a:prstGeom prst="rect">
            <a:avLst/>
          </a:prstGeom>
          <a:ln w="12700">
            <a:miter lim="400000"/>
          </a:ln>
        </p:spPr>
      </p:pic>
      <p:sp>
        <p:nvSpPr>
          <p:cNvPr id="1027" name="线条"/>
          <p:cNvSpPr/>
          <p:nvPr/>
        </p:nvSpPr>
        <p:spPr>
          <a:xfrm flipH="1" flipV="1">
            <a:off x="4606838" y="2287234"/>
            <a:ext cx="4155388" cy="2284993"/>
          </a:xfrm>
          <a:prstGeom prst="line">
            <a:avLst/>
          </a:prstGeom>
          <a:ln w="25400">
            <a:solidFill>
              <a:srgbClr val="FF9622"/>
            </a:solidFill>
            <a:miter/>
            <a:headEnd type="oval"/>
            <a:tailEnd type="diamond"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028" name="线条"/>
          <p:cNvSpPr/>
          <p:nvPr/>
        </p:nvSpPr>
        <p:spPr>
          <a:xfrm flipH="1">
            <a:off x="4611335" y="6617330"/>
            <a:ext cx="4145962" cy="1"/>
          </a:xfrm>
          <a:prstGeom prst="line">
            <a:avLst/>
          </a:prstGeom>
          <a:ln w="25400">
            <a:solidFill>
              <a:srgbClr val="FF9622"/>
            </a:solidFill>
            <a:miter/>
            <a:headEnd type="oval"/>
            <a:tailEnd type="diamond"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029" name="TextBox 3"/>
          <p:cNvSpPr txBox="1"/>
          <p:nvPr/>
        </p:nvSpPr>
        <p:spPr>
          <a:xfrm>
            <a:off x="7118105" y="1018366"/>
            <a:ext cx="1437641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Sketch-pix2seq</a:t>
            </a:r>
          </a:p>
        </p:txBody>
      </p:sp>
      <p:sp>
        <p:nvSpPr>
          <p:cNvPr id="11" name="Generating multi-class sketches"/>
          <p:cNvSpPr txBox="1"/>
          <p:nvPr/>
        </p:nvSpPr>
        <p:spPr>
          <a:xfrm>
            <a:off x="715316" y="1335422"/>
            <a:ext cx="338678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Generating sketches</a:t>
            </a:r>
            <a:r>
              <a:rPr lang="zh-CN" altLang="en-US" dirty="0"/>
              <a:t> </a:t>
            </a:r>
            <a:r>
              <a:rPr lang="en-US" altLang="zh-CN" dirty="0"/>
              <a:t>from </a:t>
            </a:r>
            <a:r>
              <a:rPr lang="en-US" altLang="zh-CN" b="1" dirty="0">
                <a:solidFill>
                  <a:srgbClr val="F6C242"/>
                </a:solidFill>
              </a:rPr>
              <a:t>multiple classes</a:t>
            </a:r>
            <a:r>
              <a:rPr lang="en-US" altLang="zh-CN" dirty="0"/>
              <a:t>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0" grpId="3" animBg="1" advAuto="0"/>
      <p:bldP spid="1027" grpId="2" animBg="1" advAuto="0"/>
      <p:bldP spid="1028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54370" t="62947" r="20918"/>
          <a:stretch>
            <a:fillRect/>
          </a:stretch>
        </p:blipFill>
        <p:spPr>
          <a:xfrm>
            <a:off x="704385" y="2236401"/>
            <a:ext cx="3867546" cy="4465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2" name="Picture 3" descr="Picture 3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4846165" y="1031004"/>
            <a:ext cx="7269231" cy="5597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3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1035" name="EVALUATION - 2nd Experimen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- 2nd Experiment</a:t>
            </a:r>
          </a:p>
        </p:txBody>
      </p:sp>
      <p:pic>
        <p:nvPicPr>
          <p:cNvPr id="103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54236" t="62933" r="20435"/>
          <a:stretch>
            <a:fillRect/>
          </a:stretch>
        </p:blipFill>
        <p:spPr>
          <a:xfrm>
            <a:off x="8788759" y="4553397"/>
            <a:ext cx="1841142" cy="2074649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线条"/>
          <p:cNvSpPr/>
          <p:nvPr/>
        </p:nvSpPr>
        <p:spPr>
          <a:xfrm flipH="1" flipV="1">
            <a:off x="4609474" y="2281548"/>
            <a:ext cx="6009940" cy="2300402"/>
          </a:xfrm>
          <a:prstGeom prst="line">
            <a:avLst/>
          </a:prstGeom>
          <a:ln w="25400">
            <a:solidFill>
              <a:srgbClr val="FF9622"/>
            </a:solidFill>
            <a:miter/>
            <a:headEnd type="oval"/>
            <a:tailEnd type="diamond"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039" name="线条"/>
          <p:cNvSpPr/>
          <p:nvPr/>
        </p:nvSpPr>
        <p:spPr>
          <a:xfrm flipH="1" flipV="1">
            <a:off x="4611335" y="6617330"/>
            <a:ext cx="6015225" cy="1"/>
          </a:xfrm>
          <a:prstGeom prst="line">
            <a:avLst/>
          </a:prstGeom>
          <a:ln w="25400">
            <a:solidFill>
              <a:srgbClr val="FF9622"/>
            </a:solidFill>
            <a:miter/>
            <a:headEnd type="oval"/>
            <a:tailEnd type="diamond"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040" name="TextBox 3"/>
          <p:cNvSpPr txBox="1"/>
          <p:nvPr/>
        </p:nvSpPr>
        <p:spPr>
          <a:xfrm>
            <a:off x="9113060" y="1018366"/>
            <a:ext cx="1101422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AI-Sketcher</a:t>
            </a:r>
          </a:p>
        </p:txBody>
      </p:sp>
      <p:sp>
        <p:nvSpPr>
          <p:cNvPr id="11" name="Generating multi-class sketches"/>
          <p:cNvSpPr txBox="1"/>
          <p:nvPr/>
        </p:nvSpPr>
        <p:spPr>
          <a:xfrm>
            <a:off x="715316" y="1335422"/>
            <a:ext cx="338678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Generating sketches</a:t>
            </a:r>
            <a:r>
              <a:rPr lang="zh-CN" altLang="en-US" dirty="0"/>
              <a:t> </a:t>
            </a:r>
            <a:r>
              <a:rPr lang="en-US" altLang="zh-CN" dirty="0"/>
              <a:t>from </a:t>
            </a:r>
            <a:r>
              <a:rPr lang="en-US" altLang="zh-CN" b="1" dirty="0">
                <a:solidFill>
                  <a:srgbClr val="F6C242"/>
                </a:solidFill>
              </a:rPr>
              <a:t>multiple classes</a:t>
            </a:r>
            <a:r>
              <a:rPr lang="en-US" altLang="zh-CN" dirty="0"/>
              <a:t>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3" animBg="1" advAuto="0"/>
      <p:bldP spid="1038" grpId="2" animBg="1" advAuto="0"/>
      <p:bldP spid="1039" grpId="1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  <p:sp>
        <p:nvSpPr>
          <p:cNvPr id="1044" name="EVALUATION - 3rd Experiment"/>
          <p:cNvSpPr txBox="1"/>
          <p:nvPr/>
        </p:nvSpPr>
        <p:spPr>
          <a:xfrm>
            <a:off x="988744" y="108900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EVALUATION </a:t>
            </a:r>
            <a:r>
              <a:rPr sz="1800">
                <a:solidFill>
                  <a:srgbClr val="535353"/>
                </a:solidFill>
              </a:rPr>
              <a:t>- 3rd Experiment</a:t>
            </a:r>
          </a:p>
        </p:txBody>
      </p:sp>
      <p:pic>
        <p:nvPicPr>
          <p:cNvPr id="1045" name="variation.png" descr="varia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06779" y="2726997"/>
            <a:ext cx="7378274" cy="3114681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Generation Diversity"/>
          <p:cNvSpPr txBox="1"/>
          <p:nvPr/>
        </p:nvSpPr>
        <p:spPr>
          <a:xfrm>
            <a:off x="728016" y="1665622"/>
            <a:ext cx="239357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>
                <a:solidFill>
                  <a:srgbClr val="F6C346"/>
                </a:solidFill>
              </a:rPr>
              <a:t>Generation</a:t>
            </a:r>
            <a:r>
              <a:t> </a:t>
            </a:r>
            <a:r>
              <a:rPr>
                <a:solidFill>
                  <a:srgbClr val="F7C244"/>
                </a:solidFill>
              </a:rPr>
              <a:t>Diversity</a:t>
            </a:r>
          </a:p>
        </p:txBody>
      </p:sp>
      <p:sp>
        <p:nvSpPr>
          <p:cNvPr id="1047" name="TextBox 3"/>
          <p:cNvSpPr txBox="1"/>
          <p:nvPr/>
        </p:nvSpPr>
        <p:spPr>
          <a:xfrm>
            <a:off x="3844798" y="6034525"/>
            <a:ext cx="450240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Experiments based on QuickDraw Dataset</a:t>
            </a:r>
          </a:p>
        </p:txBody>
      </p:sp>
      <p:sp>
        <p:nvSpPr>
          <p:cNvPr id="1048" name="The unpaired t-test  showed that AI-Sketcher and Sketch-RNN had no significant difference."/>
          <p:cNvSpPr txBox="1"/>
          <p:nvPr/>
        </p:nvSpPr>
        <p:spPr>
          <a:xfrm>
            <a:off x="756149" y="2196309"/>
            <a:ext cx="955332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The unpaired t-test  showed that AI-Sketcher and Sketch-RNN had no significant difference.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矩形"/>
          <p:cNvSpPr/>
          <p:nvPr/>
        </p:nvSpPr>
        <p:spPr>
          <a:xfrm>
            <a:off x="6963845" y="3283621"/>
            <a:ext cx="5204502" cy="3442486"/>
          </a:xfrm>
          <a:prstGeom prst="rect">
            <a:avLst/>
          </a:prstGeom>
          <a:solidFill>
            <a:srgbClr val="FFFFFF"/>
          </a:solidFill>
          <a:ln w="50800">
            <a:solidFill>
              <a:srgbClr val="F5C34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grpSp>
        <p:nvGrpSpPr>
          <p:cNvPr id="1058" name="成组"/>
          <p:cNvGrpSpPr/>
          <p:nvPr/>
        </p:nvGrpSpPr>
        <p:grpSpPr>
          <a:xfrm>
            <a:off x="-65905" y="6748206"/>
            <a:ext cx="12281344" cy="143954"/>
            <a:chOff x="0" y="0"/>
            <a:chExt cx="12281342" cy="143953"/>
          </a:xfrm>
        </p:grpSpPr>
        <p:sp>
          <p:nvSpPr>
            <p:cNvPr id="1053" name="Rectangle 12"/>
            <p:cNvSpPr/>
            <p:nvPr/>
          </p:nvSpPr>
          <p:spPr>
            <a:xfrm>
              <a:off x="9843613" y="0"/>
              <a:ext cx="2437730" cy="143954"/>
            </a:xfrm>
            <a:prstGeom prst="rect">
              <a:avLst/>
            </a:prstGeom>
            <a:solidFill>
              <a:srgbClr val="BB9FC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4" name="Rectangle 13"/>
            <p:cNvSpPr/>
            <p:nvPr/>
          </p:nvSpPr>
          <p:spPr>
            <a:xfrm>
              <a:off x="7405884" y="0"/>
              <a:ext cx="2437730" cy="143954"/>
            </a:xfrm>
            <a:prstGeom prst="rect">
              <a:avLst/>
            </a:prstGeom>
            <a:solidFill>
              <a:srgbClr val="F297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5" name="Rectangle 14"/>
            <p:cNvSpPr/>
            <p:nvPr/>
          </p:nvSpPr>
          <p:spPr>
            <a:xfrm>
              <a:off x="4968155" y="0"/>
              <a:ext cx="2437730" cy="143954"/>
            </a:xfrm>
            <a:prstGeom prst="rect">
              <a:avLst/>
            </a:prstGeom>
            <a:solidFill>
              <a:srgbClr val="FFC0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6" name="Rectangle 15"/>
            <p:cNvSpPr/>
            <p:nvPr/>
          </p:nvSpPr>
          <p:spPr>
            <a:xfrm>
              <a:off x="2520551" y="0"/>
              <a:ext cx="2447602" cy="133455"/>
            </a:xfrm>
            <a:prstGeom prst="rect">
              <a:avLst/>
            </a:prstGeom>
            <a:solidFill>
              <a:srgbClr val="F5BE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7" name="Rectangle 16"/>
            <p:cNvSpPr/>
            <p:nvPr/>
          </p:nvSpPr>
          <p:spPr>
            <a:xfrm>
              <a:off x="0" y="0"/>
              <a:ext cx="2520554" cy="143954"/>
            </a:xfrm>
            <a:prstGeom prst="rect">
              <a:avLst/>
            </a:prstGeom>
            <a:solidFill>
              <a:srgbClr val="E7A58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059" name="屏幕快照 2018-11-14 下午4.42.40.png" descr="屏幕快照 2018-11-14 下午4.4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4264" y="57946"/>
            <a:ext cx="5475770" cy="3190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4" name="成组"/>
          <p:cNvGrpSpPr/>
          <p:nvPr/>
        </p:nvGrpSpPr>
        <p:grpSpPr>
          <a:xfrm>
            <a:off x="7106967" y="3277271"/>
            <a:ext cx="4670364" cy="3466777"/>
            <a:chOff x="0" y="0"/>
            <a:chExt cx="4670362" cy="3466775"/>
          </a:xfrm>
        </p:grpSpPr>
        <p:pic>
          <p:nvPicPr>
            <p:cNvPr id="1060" name="sketcher-01.png" descr="sketcher-0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1590" t="12694" r="27293" b="17594"/>
            <a:stretch>
              <a:fillRect/>
            </a:stretch>
          </p:blipFill>
          <p:spPr>
            <a:xfrm>
              <a:off x="859574" y="92710"/>
              <a:ext cx="2130286" cy="3374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1" name="model A-01.png" descr="model A-0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4314" t="43708" r="31858" b="38539"/>
            <a:stretch>
              <a:fillRect/>
            </a:stretch>
          </p:blipFill>
          <p:spPr>
            <a:xfrm>
              <a:off x="1742317" y="1615020"/>
              <a:ext cx="946586" cy="859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2" name="cnn-01.png" descr="cnn-0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2730" t="10679" r="3198" b="18093"/>
            <a:stretch>
              <a:fillRect/>
            </a:stretch>
          </p:blipFill>
          <p:spPr>
            <a:xfrm>
              <a:off x="2337744" y="-1"/>
              <a:ext cx="2332619" cy="3447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3" name="inf-01.png" descr="inf-01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1976" t="34355" r="35686" b="28629"/>
            <a:stretch>
              <a:fillRect/>
            </a:stretch>
          </p:blipFill>
          <p:spPr>
            <a:xfrm>
              <a:off x="0" y="1088408"/>
              <a:ext cx="2213863" cy="1791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65" name="Rectangle 4"/>
          <p:cNvSpPr txBox="1"/>
          <p:nvPr/>
        </p:nvSpPr>
        <p:spPr>
          <a:xfrm>
            <a:off x="6926704" y="2762572"/>
            <a:ext cx="243108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/>
            </a:pPr>
            <a:r>
              <a:rPr sz="14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7"/>
              </a:rPr>
              <a:t>https://facex.idvxlab.com/</a:t>
            </a:r>
            <a:r>
              <a:t> </a:t>
            </a:r>
          </a:p>
        </p:txBody>
      </p:sp>
      <p:sp>
        <p:nvSpPr>
          <p:cNvPr id="1066" name="Title 1"/>
          <p:cNvSpPr txBox="1">
            <a:spLocks noGrp="1"/>
          </p:cNvSpPr>
          <p:nvPr>
            <p:ph type="ctrTitle"/>
          </p:nvPr>
        </p:nvSpPr>
        <p:spPr>
          <a:xfrm>
            <a:off x="304184" y="1187765"/>
            <a:ext cx="5938301" cy="93123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900">
                <a:solidFill>
                  <a:srgbClr val="FF93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9300"/>
                </a:solidFill>
              </a:rPr>
              <a:t>Thank You</a:t>
            </a:r>
          </a:p>
        </p:txBody>
      </p:sp>
      <p:sp>
        <p:nvSpPr>
          <p:cNvPr id="1067" name="Nan Cao,    Xin Yan,     Yang Shi,   Chaoran Chen"/>
          <p:cNvSpPr txBox="1"/>
          <p:nvPr/>
        </p:nvSpPr>
        <p:spPr>
          <a:xfrm>
            <a:off x="969667" y="2619869"/>
            <a:ext cx="509059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Nan Cao,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    Xin Yan</a:t>
            </a:r>
            <a:r>
              <a:t>,     Yang Shi,   Chaoran Chen</a:t>
            </a:r>
          </a:p>
        </p:txBody>
      </p:sp>
      <p:sp>
        <p:nvSpPr>
          <p:cNvPr id="1068" name="Intelligent Big Data Visualization Lab"/>
          <p:cNvSpPr txBox="1"/>
          <p:nvPr/>
        </p:nvSpPr>
        <p:spPr>
          <a:xfrm>
            <a:off x="1599326" y="4907190"/>
            <a:ext cx="349390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800"/>
              </a:lnSpc>
              <a:spcBef>
                <a:spcPts val="1000"/>
              </a:spcBef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Intelligent Big Data Visualization Lab</a:t>
            </a:r>
          </a:p>
        </p:txBody>
      </p:sp>
      <p:grpSp>
        <p:nvGrpSpPr>
          <p:cNvPr id="1071" name="成组"/>
          <p:cNvGrpSpPr/>
          <p:nvPr/>
        </p:nvGrpSpPr>
        <p:grpSpPr>
          <a:xfrm>
            <a:off x="2320868" y="5751500"/>
            <a:ext cx="1904931" cy="685355"/>
            <a:chOff x="894182" y="-7358"/>
            <a:chExt cx="1904930" cy="685354"/>
          </a:xfrm>
        </p:grpSpPr>
        <p:pic>
          <p:nvPicPr>
            <p:cNvPr id="1069" name="Picture 3" descr="Picture 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94182" y="-7358"/>
              <a:ext cx="1016771" cy="667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0" name="成组" descr="成组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134654" y="10519"/>
              <a:ext cx="664458" cy="667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72" name="Tongji University"/>
          <p:cNvSpPr txBox="1"/>
          <p:nvPr/>
        </p:nvSpPr>
        <p:spPr>
          <a:xfrm>
            <a:off x="2515656" y="5213102"/>
            <a:ext cx="16324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Tongji University</a:t>
            </a:r>
          </a:p>
        </p:txBody>
      </p:sp>
      <p:grpSp>
        <p:nvGrpSpPr>
          <p:cNvPr id="1077" name="成组"/>
          <p:cNvGrpSpPr/>
          <p:nvPr/>
        </p:nvGrpSpPr>
        <p:grpSpPr>
          <a:xfrm>
            <a:off x="1024784" y="3051661"/>
            <a:ext cx="4614152" cy="1054101"/>
            <a:chOff x="161314" y="0"/>
            <a:chExt cx="4614151" cy="1054100"/>
          </a:xfrm>
        </p:grpSpPr>
        <p:pic>
          <p:nvPicPr>
            <p:cNvPr id="1073" name="chaoranchen.jpg" descr="chaoranchen.jp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721365" y="0"/>
              <a:ext cx="1054101" cy="1054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4" name="nancao.jpg" descr="nancao.jp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61314" y="0"/>
              <a:ext cx="1054101" cy="1054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5" name="xinyan.jpg" descr="xinyan.jp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351360" y="0"/>
              <a:ext cx="1049058" cy="1049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6" name="yangshi.jpg" descr="yangshi.jp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536363" y="2521"/>
              <a:ext cx="1049057" cy="1049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7211776" y="2379124"/>
            <a:ext cx="3115236" cy="2581837"/>
          </a:xfrm>
          <a:prstGeom prst="rect">
            <a:avLst/>
          </a:prstGeom>
        </p:spPr>
        <p:txBody>
          <a:bodyPr/>
          <a:lstStyle/>
          <a:p>
            <a:pPr marL="401052" indent="-401052">
              <a:lnSpc>
                <a:spcPct val="200000"/>
              </a:lnSpc>
              <a:buFontTx/>
              <a:buAutoNum type="alphaUcPeriod"/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Multiple steps</a:t>
            </a:r>
          </a:p>
          <a:p>
            <a:pPr marL="401052" indent="-401052">
              <a:lnSpc>
                <a:spcPct val="200000"/>
              </a:lnSpc>
              <a:buFontTx/>
              <a:buAutoNum type="alphaUcPeriod"/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Stroke by stroke</a:t>
            </a:r>
          </a:p>
          <a:p>
            <a:pPr marL="401052" indent="-401052">
              <a:lnSpc>
                <a:spcPct val="200000"/>
              </a:lnSpc>
              <a:buFontTx/>
              <a:buAutoNum type="alphaUcPeriod"/>
              <a:defRPr sz="2400">
                <a:latin typeface="Futura"/>
                <a:ea typeface="Futura"/>
                <a:cs typeface="Futura"/>
                <a:sym typeface="Futura"/>
              </a:defRPr>
            </a:pPr>
            <a:r>
              <a:t>Only line matters</a:t>
            </a:r>
          </a:p>
        </p:txBody>
      </p:sp>
      <p:pic>
        <p:nvPicPr>
          <p:cNvPr id="17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780" y="1435436"/>
            <a:ext cx="5500695" cy="495062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CHARACTERISTIC OF STROKES"/>
          <p:cNvSpPr txBox="1">
            <a:spLocks noGrp="1"/>
          </p:cNvSpPr>
          <p:nvPr>
            <p:ph type="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CHARACTERISTIC</a:t>
            </a:r>
            <a:r>
              <a:rPr lang="en-US" dirty="0"/>
              <a:t>S</a:t>
            </a:r>
            <a:r>
              <a:rPr dirty="0"/>
              <a:t> OF </a:t>
            </a:r>
            <a:r>
              <a:rPr lang="en-US" dirty="0"/>
              <a:t>SKETCHING</a:t>
            </a:r>
            <a:endParaRPr dirty="0"/>
          </a:p>
        </p:txBody>
      </p:sp>
      <p:pic>
        <p:nvPicPr>
          <p:cNvPr id="181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xfrm>
            <a:off x="988744" y="10890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dirty="0"/>
              <a:t>AI</a:t>
            </a:r>
            <a:r>
              <a:rPr lang="en-US" altLang="zh-CN" dirty="0"/>
              <a:t>-Supported Sketching</a:t>
            </a:r>
            <a:endParaRPr lang="en-US" dirty="0"/>
          </a:p>
        </p:txBody>
      </p:sp>
      <p:grpSp>
        <p:nvGrpSpPr>
          <p:cNvPr id="187" name="Rectangle 4"/>
          <p:cNvGrpSpPr/>
          <p:nvPr/>
        </p:nvGrpSpPr>
        <p:grpSpPr>
          <a:xfrm>
            <a:off x="1199705" y="2976805"/>
            <a:ext cx="2302126" cy="1269756"/>
            <a:chOff x="0" y="0"/>
            <a:chExt cx="2302124" cy="1269754"/>
          </a:xfrm>
        </p:grpSpPr>
        <p:sp>
          <p:nvSpPr>
            <p:cNvPr id="185" name="矩形"/>
            <p:cNvSpPr/>
            <p:nvPr/>
          </p:nvSpPr>
          <p:spPr>
            <a:xfrm>
              <a:off x="0" y="0"/>
              <a:ext cx="2302125" cy="1269755"/>
            </a:xfrm>
            <a:prstGeom prst="rect">
              <a:avLst/>
            </a:prstGeom>
            <a:noFill/>
            <a:ln w="50800" cap="flat">
              <a:solidFill>
                <a:srgbClr val="FE962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Stroke  Encoding"/>
            <p:cNvSpPr txBox="1"/>
            <p:nvPr/>
          </p:nvSpPr>
          <p:spPr>
            <a:xfrm>
              <a:off x="0" y="170057"/>
              <a:ext cx="2302125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Stroke </a:t>
              </a:r>
              <a:br/>
              <a:r>
                <a:t>Encoding</a:t>
              </a:r>
            </a:p>
          </p:txBody>
        </p:sp>
      </p:grpSp>
      <p:grpSp>
        <p:nvGrpSpPr>
          <p:cNvPr id="190" name="Rectangle 7"/>
          <p:cNvGrpSpPr/>
          <p:nvPr/>
        </p:nvGrpSpPr>
        <p:grpSpPr>
          <a:xfrm>
            <a:off x="4977290" y="2976805"/>
            <a:ext cx="2302126" cy="1269756"/>
            <a:chOff x="0" y="0"/>
            <a:chExt cx="2302124" cy="1269754"/>
          </a:xfrm>
        </p:grpSpPr>
        <p:sp>
          <p:nvSpPr>
            <p:cNvPr id="188" name="矩形"/>
            <p:cNvSpPr/>
            <p:nvPr/>
          </p:nvSpPr>
          <p:spPr>
            <a:xfrm>
              <a:off x="0" y="0"/>
              <a:ext cx="2302125" cy="1269755"/>
            </a:xfrm>
            <a:prstGeom prst="rect">
              <a:avLst/>
            </a:prstGeom>
            <a:noFill/>
            <a:ln w="50800" cap="flat">
              <a:solidFill>
                <a:srgbClr val="FE962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" name="Learning"/>
            <p:cNvSpPr txBox="1"/>
            <p:nvPr/>
          </p:nvSpPr>
          <p:spPr>
            <a:xfrm>
              <a:off x="0" y="379607"/>
              <a:ext cx="2302125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Learning</a:t>
              </a:r>
            </a:p>
          </p:txBody>
        </p:sp>
      </p:grpSp>
      <p:grpSp>
        <p:nvGrpSpPr>
          <p:cNvPr id="193" name="Rectangle 8"/>
          <p:cNvGrpSpPr/>
          <p:nvPr/>
        </p:nvGrpSpPr>
        <p:grpSpPr>
          <a:xfrm>
            <a:off x="8690169" y="2976805"/>
            <a:ext cx="2302126" cy="1269756"/>
            <a:chOff x="0" y="0"/>
            <a:chExt cx="2302124" cy="1269754"/>
          </a:xfrm>
        </p:grpSpPr>
        <p:sp>
          <p:nvSpPr>
            <p:cNvPr id="191" name="矩形"/>
            <p:cNvSpPr/>
            <p:nvPr/>
          </p:nvSpPr>
          <p:spPr>
            <a:xfrm>
              <a:off x="0" y="0"/>
              <a:ext cx="2302125" cy="1269755"/>
            </a:xfrm>
            <a:prstGeom prst="rect">
              <a:avLst/>
            </a:prstGeom>
            <a:noFill/>
            <a:ln w="50800" cap="flat">
              <a:solidFill>
                <a:srgbClr val="FE962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" name="Generating"/>
            <p:cNvSpPr txBox="1"/>
            <p:nvPr/>
          </p:nvSpPr>
          <p:spPr>
            <a:xfrm>
              <a:off x="0" y="379607"/>
              <a:ext cx="2302125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Generating</a:t>
              </a:r>
            </a:p>
          </p:txBody>
        </p:sp>
      </p:grpSp>
      <p:sp>
        <p:nvSpPr>
          <p:cNvPr id="201" name="Straight Arrow Connector 10"/>
          <p:cNvSpPr/>
          <p:nvPr/>
        </p:nvSpPr>
        <p:spPr>
          <a:xfrm>
            <a:off x="3527377" y="3611683"/>
            <a:ext cx="142451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50800">
            <a:solidFill>
              <a:srgbClr val="595959"/>
            </a:solidFill>
            <a:miter/>
            <a:headEnd type="oval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195" name="Straight Arrow Connector 11"/>
          <p:cNvSpPr/>
          <p:nvPr/>
        </p:nvSpPr>
        <p:spPr>
          <a:xfrm>
            <a:off x="7349799" y="3611683"/>
            <a:ext cx="1319823" cy="1"/>
          </a:xfrm>
          <a:prstGeom prst="line">
            <a:avLst/>
          </a:prstGeom>
          <a:ln w="50800">
            <a:solidFill>
              <a:srgbClr val="595959"/>
            </a:solidFill>
            <a:miter/>
            <a:headEnd type="oval"/>
            <a:tailEnd type="stealth"/>
          </a:ln>
        </p:spPr>
        <p:txBody>
          <a:bodyPr lIns="45719" rIns="45719"/>
          <a:lstStyle/>
          <a:p>
            <a:pPr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96" name="TextBox 2"/>
          <p:cNvSpPr txBox="1"/>
          <p:nvPr/>
        </p:nvSpPr>
        <p:spPr>
          <a:xfrm>
            <a:off x="2224964" y="2053475"/>
            <a:ext cx="397147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latin typeface="Skia Regular"/>
                <a:ea typeface="Skia Regular"/>
                <a:cs typeface="Skia Regular"/>
                <a:sym typeface="Skia Regular"/>
              </a:defRPr>
            </a:lvl1pPr>
          </a:lstStyle>
          <a:p>
            <a:r>
              <a:t>1</a:t>
            </a:r>
          </a:p>
        </p:txBody>
      </p:sp>
      <p:sp>
        <p:nvSpPr>
          <p:cNvPr id="197" name="TextBox 9"/>
          <p:cNvSpPr txBox="1"/>
          <p:nvPr/>
        </p:nvSpPr>
        <p:spPr>
          <a:xfrm>
            <a:off x="5860490" y="2053475"/>
            <a:ext cx="474500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latin typeface="Skia Regular"/>
                <a:ea typeface="Skia Regular"/>
                <a:cs typeface="Skia Regular"/>
                <a:sym typeface="Skia Regular"/>
              </a:defRPr>
            </a:lvl1pPr>
          </a:lstStyle>
          <a:p>
            <a:r>
              <a:t>2</a:t>
            </a:r>
          </a:p>
        </p:txBody>
      </p:sp>
      <p:sp>
        <p:nvSpPr>
          <p:cNvPr id="198" name="TextBox 12"/>
          <p:cNvSpPr txBox="1"/>
          <p:nvPr/>
        </p:nvSpPr>
        <p:spPr>
          <a:xfrm>
            <a:off x="9573369" y="2053475"/>
            <a:ext cx="443692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latin typeface="Skia Regular"/>
                <a:ea typeface="Skia Regular"/>
                <a:cs typeface="Skia Regular"/>
                <a:sym typeface="Skia Regular"/>
              </a:defRPr>
            </a:lvl1pPr>
          </a:lstStyle>
          <a:p>
            <a:r>
              <a:t>3</a:t>
            </a:r>
          </a:p>
        </p:txBody>
      </p:sp>
      <p:pic>
        <p:nvPicPr>
          <p:cNvPr id="199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0250" y="733582"/>
            <a:ext cx="371150" cy="762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2990</Words>
  <Application>Microsoft Macintosh PowerPoint</Application>
  <PresentationFormat>宽屏</PresentationFormat>
  <Paragraphs>400</Paragraphs>
  <Slides>78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8" baseType="lpstr">
      <vt:lpstr>Avenir Next</vt:lpstr>
      <vt:lpstr>Avenir Next Medium</vt:lpstr>
      <vt:lpstr>Calibri</vt:lpstr>
      <vt:lpstr>Calibri Light</vt:lpstr>
      <vt:lpstr>Futura</vt:lpstr>
      <vt:lpstr>Futura Bold</vt:lpstr>
      <vt:lpstr>Skia Regular</vt:lpstr>
      <vt:lpstr>Times New Roman</vt:lpstr>
      <vt:lpstr>Arial</vt:lpstr>
      <vt:lpstr>Office Theme</vt:lpstr>
      <vt:lpstr>AI-Sketcher: A Deep Generative Model  for Generating High Quality Sketches</vt:lpstr>
      <vt:lpstr>BACKGROUND - Cave Painting</vt:lpstr>
      <vt:lpstr>BACKGROUND - Children’s Drawings</vt:lpstr>
      <vt:lpstr>BACKGROUND - Design Sketches</vt:lpstr>
      <vt:lpstr>BACKGROUND - Design Sketches</vt:lpstr>
      <vt:lpstr>Can AI help designers create high quality sketches and boost their productivity and creativity?</vt:lpstr>
      <vt:lpstr>PowerPoint 演示文稿</vt:lpstr>
      <vt:lpstr>CHARACTERISTICS OF SKETCHING</vt:lpstr>
      <vt:lpstr>Reference Pipeline for AI-Supported Sketching</vt:lpstr>
      <vt:lpstr>Stroke Encoding</vt:lpstr>
      <vt:lpstr>Learning (Sketch-RNN)</vt:lpstr>
      <vt:lpstr>Learning (Sketch-RNN)</vt:lpstr>
      <vt:lpstr>Learning (Sketch-RNN)</vt:lpstr>
      <vt:lpstr>Learning (Sketch-RNN)</vt:lpstr>
      <vt:lpstr>Learning (Sketch-RNN)</vt:lpstr>
      <vt:lpstr>Learning (Sketch-RNN)</vt:lpstr>
      <vt:lpstr>Learning (Sketch-RNN)</vt:lpstr>
      <vt:lpstr>Learning (Sketch-RNN)</vt:lpstr>
      <vt:lpstr>Learning (Sketch-RNN)</vt:lpstr>
      <vt:lpstr>Learning (Sketch-RNN)</vt:lpstr>
      <vt:lpstr>Learning (Sketch-RNN)</vt:lpstr>
      <vt:lpstr>Generating (Sketch-RNN)</vt:lpstr>
      <vt:lpstr>PowerPoint 演示文稿</vt:lpstr>
      <vt:lpstr>AI-Sketcher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AI-Sketcher: A Deep Generative Model  for Generating High Quality Sketches</dc:title>
  <cp:lastModifiedBy>严 歆</cp:lastModifiedBy>
  <cp:revision>12</cp:revision>
  <dcterms:modified xsi:type="dcterms:W3CDTF">2018-11-14T15:56:40Z</dcterms:modified>
</cp:coreProperties>
</file>